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758" r:id="rId5"/>
    <p:sldId id="772" r:id="rId6"/>
    <p:sldId id="785" r:id="rId7"/>
    <p:sldId id="788" r:id="rId8"/>
    <p:sldId id="786" r:id="rId9"/>
    <p:sldId id="493" r:id="rId10"/>
    <p:sldId id="769" r:id="rId11"/>
    <p:sldId id="775" r:id="rId12"/>
    <p:sldId id="776" r:id="rId13"/>
    <p:sldId id="777" r:id="rId14"/>
    <p:sldId id="448" r:id="rId15"/>
    <p:sldId id="771" r:id="rId16"/>
    <p:sldId id="778" r:id="rId17"/>
    <p:sldId id="779" r:id="rId18"/>
    <p:sldId id="782" r:id="rId19"/>
    <p:sldId id="783" r:id="rId20"/>
    <p:sldId id="789" r:id="rId21"/>
    <p:sldId id="784" r:id="rId22"/>
    <p:sldId id="773" r:id="rId23"/>
    <p:sldId id="774" r:id="rId24"/>
    <p:sldId id="343" r:id="rId25"/>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f Smith Barnes" initials="LSB" lastIdx="1" clrIdx="0">
    <p:extLst>
      <p:ext uri="{19B8F6BF-5375-455C-9EA6-DF929625EA0E}">
        <p15:presenceInfo xmlns:p15="http://schemas.microsoft.com/office/powerpoint/2012/main" userId="Leef Smith Bar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878E"/>
    <a:srgbClr val="7A99AC"/>
    <a:srgbClr val="00386E"/>
    <a:srgbClr val="7A9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AD369-3413-4991-81C3-CF4F063845F7}" v="3" dt="2024-01-29T17:25:50.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ephenSusalka\OneDrive%20-%20AUTM\Desktop\AUTM\Licensing%20Survey\TTO%20Formation%20Data\2021%20STATT%20TTO%20Start%20Date.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TTOS</a:t>
            </a:r>
            <a:r>
              <a:rPr lang="en-US" sz="1800" b="1" baseline="0"/>
              <a:t> Formed by Decade</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STATT TTO Start Date'!$K$6:$K$10</c:f>
              <c:strCache>
                <c:ptCount val="5"/>
                <c:pt idx="0">
                  <c:v>Pre-1980</c:v>
                </c:pt>
                <c:pt idx="1">
                  <c:v>1980s</c:v>
                </c:pt>
                <c:pt idx="2">
                  <c:v>1990s</c:v>
                </c:pt>
                <c:pt idx="3">
                  <c:v>2000s</c:v>
                </c:pt>
                <c:pt idx="4">
                  <c:v>2010s</c:v>
                </c:pt>
              </c:strCache>
            </c:strRef>
          </c:cat>
          <c:val>
            <c:numRef>
              <c:f>'2021 STATT TTO Start Date'!$L$6:$L$10</c:f>
              <c:numCache>
                <c:formatCode>General</c:formatCode>
                <c:ptCount val="5"/>
                <c:pt idx="0">
                  <c:v>19</c:v>
                </c:pt>
                <c:pt idx="1">
                  <c:v>57</c:v>
                </c:pt>
                <c:pt idx="2">
                  <c:v>54</c:v>
                </c:pt>
                <c:pt idx="3">
                  <c:v>14</c:v>
                </c:pt>
                <c:pt idx="4">
                  <c:v>8</c:v>
                </c:pt>
              </c:numCache>
            </c:numRef>
          </c:val>
          <c:extLst>
            <c:ext xmlns:c16="http://schemas.microsoft.com/office/drawing/2014/chart" uri="{C3380CC4-5D6E-409C-BE32-E72D297353CC}">
              <c16:uniqueId val="{00000000-69E0-4DF4-BA8C-2248463C338E}"/>
            </c:ext>
          </c:extLst>
        </c:ser>
        <c:dLbls>
          <c:showLegendKey val="0"/>
          <c:showVal val="0"/>
          <c:showCatName val="0"/>
          <c:showSerName val="0"/>
          <c:showPercent val="0"/>
          <c:showBubbleSize val="0"/>
        </c:dLbls>
        <c:gapWidth val="219"/>
        <c:overlap val="-27"/>
        <c:axId val="1127143600"/>
        <c:axId val="1127142160"/>
      </c:barChart>
      <c:catAx>
        <c:axId val="112714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7142160"/>
        <c:crosses val="autoZero"/>
        <c:auto val="1"/>
        <c:lblAlgn val="ctr"/>
        <c:lblOffset val="100"/>
        <c:noMultiLvlLbl val="0"/>
      </c:catAx>
      <c:valAx>
        <c:axId val="112714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714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71054"/>
          </a:xfrm>
          <a:prstGeom prst="rect">
            <a:avLst/>
          </a:prstGeom>
        </p:spPr>
        <p:txBody>
          <a:bodyPr vert="horz" lIns="94218" tIns="47109" rIns="94218" bIns="47109" rtlCol="0"/>
          <a:lstStyle>
            <a:lvl1pPr algn="r">
              <a:defRPr sz="1200"/>
            </a:lvl1pPr>
          </a:lstStyle>
          <a:p>
            <a:fld id="{179FAE8B-953B-44F7-BA09-CFEC23E0B44C}" type="datetimeFigureOut">
              <a:rPr lang="en-US" smtClean="0"/>
              <a:t>1/29/24</a:t>
            </a:fld>
            <a:endParaRPr lang="en-US"/>
          </a:p>
        </p:txBody>
      </p:sp>
      <p:sp>
        <p:nvSpPr>
          <p:cNvPr id="4" name="Footer Placeholder 3"/>
          <p:cNvSpPr>
            <a:spLocks noGrp="1"/>
          </p:cNvSpPr>
          <p:nvPr>
            <p:ph type="ftr" sz="quarter" idx="2"/>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40" cy="471053"/>
          </a:xfrm>
          <a:prstGeom prst="rect">
            <a:avLst/>
          </a:prstGeom>
        </p:spPr>
        <p:txBody>
          <a:bodyPr vert="horz" lIns="94218" tIns="47109" rIns="94218" bIns="47109" rtlCol="0" anchor="b"/>
          <a:lstStyle>
            <a:lvl1pPr algn="r">
              <a:defRPr sz="1200"/>
            </a:lvl1pPr>
          </a:lstStyle>
          <a:p>
            <a:fld id="{0D85761A-9E5C-48AF-9B95-3A63903B8A6B}" type="slidenum">
              <a:rPr lang="en-US" smtClean="0"/>
              <a:t>‹#›</a:t>
            </a:fld>
            <a:endParaRPr lang="en-US"/>
          </a:p>
        </p:txBody>
      </p:sp>
    </p:spTree>
    <p:extLst>
      <p:ext uri="{BB962C8B-B14F-4D97-AF65-F5344CB8AC3E}">
        <p14:creationId xmlns:p14="http://schemas.microsoft.com/office/powerpoint/2010/main" val="265775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69544571-3421-4D40-8D4E-1CECEAD4A39F}" type="datetimeFigureOut">
              <a:rPr lang="en-US" smtClean="0"/>
              <a:t>1/29/24</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49F2EF55-A561-114D-A4C5-6B9B7AFD81D6}" type="slidenum">
              <a:rPr lang="en-US" smtClean="0"/>
              <a:t>‹#›</a:t>
            </a:fld>
            <a:endParaRPr lang="en-US"/>
          </a:p>
        </p:txBody>
      </p:sp>
    </p:spTree>
    <p:extLst>
      <p:ext uri="{BB962C8B-B14F-4D97-AF65-F5344CB8AC3E}">
        <p14:creationId xmlns:p14="http://schemas.microsoft.com/office/powerpoint/2010/main" val="338856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68586-A055-0ED7-FDDA-1D615C998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DB2A-F4A0-3E86-80F8-968758880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22A7D-1DDD-53F9-B957-EAF5B31CCB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5243F7-635B-1580-50CA-161E00A0B8F9}"/>
              </a:ext>
            </a:extLst>
          </p:cNvPr>
          <p:cNvSpPr>
            <a:spLocks noGrp="1"/>
          </p:cNvSpPr>
          <p:nvPr>
            <p:ph type="sldNum" sz="quarter" idx="5"/>
          </p:nvPr>
        </p:nvSpPr>
        <p:spPr/>
        <p:txBody>
          <a:bodyPr/>
          <a:lstStyle/>
          <a:p>
            <a:fld id="{49F2EF55-A561-114D-A4C5-6B9B7AFD81D6}" type="slidenum">
              <a:rPr lang="en-US" smtClean="0"/>
              <a:t>5</a:t>
            </a:fld>
            <a:endParaRPr lang="en-US"/>
          </a:p>
        </p:txBody>
      </p:sp>
    </p:spTree>
    <p:extLst>
      <p:ext uri="{BB962C8B-B14F-4D97-AF65-F5344CB8AC3E}">
        <p14:creationId xmlns:p14="http://schemas.microsoft.com/office/powerpoint/2010/main" val="309604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796A-90DE-C6B0-9D05-7FE3A0798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8A223-0799-01B2-E6D5-26DE1DB66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0A5B7-D232-C2FB-5B25-2CD32A239C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B29C2C-693B-3C6C-39ED-80461DE0F239}"/>
              </a:ext>
            </a:extLst>
          </p:cNvPr>
          <p:cNvSpPr>
            <a:spLocks noGrp="1"/>
          </p:cNvSpPr>
          <p:nvPr>
            <p:ph type="sldNum" sz="quarter" idx="5"/>
          </p:nvPr>
        </p:nvSpPr>
        <p:spPr/>
        <p:txBody>
          <a:bodyPr/>
          <a:lstStyle/>
          <a:p>
            <a:fld id="{49F2EF55-A561-114D-A4C5-6B9B7AFD81D6}" type="slidenum">
              <a:rPr lang="en-US" smtClean="0"/>
              <a:t>10</a:t>
            </a:fld>
            <a:endParaRPr lang="en-US"/>
          </a:p>
        </p:txBody>
      </p:sp>
    </p:spTree>
    <p:extLst>
      <p:ext uri="{BB962C8B-B14F-4D97-AF65-F5344CB8AC3E}">
        <p14:creationId xmlns:p14="http://schemas.microsoft.com/office/powerpoint/2010/main" val="291382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8AB94-8542-446D-B4B5-6EFCBEF72488}" type="slidenum">
              <a:rPr lang="en-US" smtClean="0"/>
              <a:t>11</a:t>
            </a:fld>
            <a:endParaRPr lang="en-US"/>
          </a:p>
        </p:txBody>
      </p:sp>
    </p:spTree>
    <p:extLst>
      <p:ext uri="{BB962C8B-B14F-4D97-AF65-F5344CB8AC3E}">
        <p14:creationId xmlns:p14="http://schemas.microsoft.com/office/powerpoint/2010/main" val="73764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UTM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ctrTitle"/>
          </p:nvPr>
        </p:nvSpPr>
        <p:spPr>
          <a:xfrm>
            <a:off x="5400143" y="4096817"/>
            <a:ext cx="3350257" cy="621020"/>
          </a:xfrm>
        </p:spPr>
        <p:txBody>
          <a:bodyPr>
            <a:normAutofit/>
          </a:bodyPr>
          <a:lstStyle>
            <a:lvl1pPr algn="r">
              <a:defRPr sz="1800"/>
            </a:lvl1pPr>
          </a:lstStyle>
          <a:p>
            <a:r>
              <a:rPr lang="en-US"/>
              <a:t>Click to edit Master title style</a:t>
            </a:r>
          </a:p>
        </p:txBody>
      </p:sp>
    </p:spTree>
    <p:extLst>
      <p:ext uri="{BB962C8B-B14F-4D97-AF65-F5344CB8AC3E}">
        <p14:creationId xmlns:p14="http://schemas.microsoft.com/office/powerpoint/2010/main" val="264208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026EB-BD94-6444-B6D9-7F7105DA5244}" type="datetimeFigureOut">
              <a:rPr lang="en-US" smtClean="0"/>
              <a:t>1/29/24</a:t>
            </a:fld>
            <a:endParaRPr lang="en-US"/>
          </a:p>
        </p:txBody>
      </p:sp>
      <p:sp>
        <p:nvSpPr>
          <p:cNvPr id="4" name="Slide Number Placeholder 3"/>
          <p:cNvSpPr>
            <a:spLocks noGrp="1"/>
          </p:cNvSpPr>
          <p:nvPr>
            <p:ph type="sldNum" sz="quarter" idx="12"/>
          </p:nvPr>
        </p:nvSpPr>
        <p:spPr/>
        <p:txBody>
          <a:bodyPr/>
          <a:lstStyle/>
          <a:p>
            <a:fld id="{EAB68E33-9F05-3148-A590-6FFCC9EBAD16}" type="slidenum">
              <a:rPr lang="en-US" smtClean="0"/>
              <a:t>‹#›</a:t>
            </a:fld>
            <a:endParaRPr lang="en-US"/>
          </a:p>
        </p:txBody>
      </p:sp>
      <p:pic>
        <p:nvPicPr>
          <p:cNvPr id="3" name="Picture 2" descr="AUTM_PP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7" name="Text Placeholder 2"/>
          <p:cNvSpPr>
            <a:spLocks noGrp="1"/>
          </p:cNvSpPr>
          <p:nvPr>
            <p:ph idx="1"/>
          </p:nvPr>
        </p:nvSpPr>
        <p:spPr>
          <a:xfrm>
            <a:off x="401010" y="419878"/>
            <a:ext cx="8229600" cy="417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718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76326"/>
            <a:ext cx="5111750" cy="3518297"/>
          </a:xfrm>
        </p:spPr>
        <p:txBody>
          <a:bodyPr/>
          <a:lstStyle>
            <a:lvl1pPr>
              <a:defRPr sz="1600"/>
            </a:lvl1pPr>
            <a:lvl2pPr>
              <a:defRPr sz="16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0101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B026EB-BD94-6444-B6D9-7F7105DA5244}" type="datetimeFigureOut">
              <a:rPr lang="en-US" smtClean="0"/>
              <a:t>1/29/24</a:t>
            </a:fld>
            <a:endParaRPr lang="en-US"/>
          </a:p>
        </p:txBody>
      </p:sp>
      <p:sp>
        <p:nvSpPr>
          <p:cNvPr id="7" name="Slide Number Placeholder 6"/>
          <p:cNvSpPr>
            <a:spLocks noGrp="1"/>
          </p:cNvSpPr>
          <p:nvPr>
            <p:ph type="sldNum" sz="quarter" idx="12"/>
          </p:nvPr>
        </p:nvSpPr>
        <p:spPr/>
        <p:txBody>
          <a:bodyPr/>
          <a:lstStyle/>
          <a:p>
            <a:fld id="{EAB68E33-9F05-3148-A590-6FFCC9EBAD16}" type="slidenum">
              <a:rPr lang="en-US" smtClean="0"/>
              <a:t>‹#›</a:t>
            </a:fld>
            <a:endParaRPr lang="en-US"/>
          </a:p>
        </p:txBody>
      </p:sp>
      <p:sp>
        <p:nvSpPr>
          <p:cNvPr id="8" name="Title Placeholder 1"/>
          <p:cNvSpPr>
            <a:spLocks noGrp="1"/>
          </p:cNvSpPr>
          <p:nvPr>
            <p:ph type="title"/>
          </p:nvPr>
        </p:nvSpPr>
        <p:spPr>
          <a:xfrm>
            <a:off x="389772" y="9286"/>
            <a:ext cx="7315200" cy="857250"/>
          </a:xfrm>
          <a:prstGeom prst="rect">
            <a:avLst/>
          </a:prstGeom>
        </p:spPr>
        <p:txBody>
          <a:bodyPr vert="horz" lIns="91440" tIns="45720" rIns="91440" bIns="45720" rtlCol="0" anchor="ctr">
            <a:normAutofit/>
          </a:bodyPr>
          <a:lstStyle/>
          <a:p>
            <a:r>
              <a:rPr lang="en-US"/>
              <a:t>Placeholder Headline</a:t>
            </a:r>
          </a:p>
        </p:txBody>
      </p:sp>
    </p:spTree>
    <p:extLst>
      <p:ext uri="{BB962C8B-B14F-4D97-AF65-F5344CB8AC3E}">
        <p14:creationId xmlns:p14="http://schemas.microsoft.com/office/powerpoint/2010/main" val="129731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AUTM_PP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a:xfrm>
            <a:off x="621164" y="2366675"/>
            <a:ext cx="7772400" cy="1021556"/>
          </a:xfrm>
        </p:spPr>
        <p:txBody>
          <a:bodyPr anchor="t">
            <a:noAutofit/>
          </a:bodyPr>
          <a:lstStyle>
            <a:lvl1pPr algn="r">
              <a:defRPr sz="5000" b="1" cap="none">
                <a:solidFill>
                  <a:schemeClr val="bg1"/>
                </a:solidFill>
              </a:defRPr>
            </a:lvl1pPr>
          </a:lstStyle>
          <a:p>
            <a:endParaRPr lang="en-US"/>
          </a:p>
        </p:txBody>
      </p:sp>
    </p:spTree>
    <p:extLst>
      <p:ext uri="{BB962C8B-B14F-4D97-AF65-F5344CB8AC3E}">
        <p14:creationId xmlns:p14="http://schemas.microsoft.com/office/powerpoint/2010/main" val="84722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UTM_PP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fld id="{F0B026EB-BD94-6444-B6D9-7F7105DA5244}" type="datetimeFigureOut">
              <a:rPr lang="en-US" smtClean="0"/>
              <a:pPr/>
              <a:t>1/29/24</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AB68E33-9F05-3148-A590-6FFCC9EBAD16}" type="slidenum">
              <a:rPr lang="en-US" smtClean="0"/>
              <a:pPr/>
              <a:t>‹#›</a:t>
            </a:fld>
            <a:endParaRPr lang="en-US"/>
          </a:p>
        </p:txBody>
      </p:sp>
    </p:spTree>
    <p:extLst>
      <p:ext uri="{BB962C8B-B14F-4D97-AF65-F5344CB8AC3E}">
        <p14:creationId xmlns:p14="http://schemas.microsoft.com/office/powerpoint/2010/main" val="189437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AUTM_PP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5585" y="1265398"/>
            <a:ext cx="4038600" cy="2545556"/>
          </a:xfrm>
        </p:spPr>
        <p:txBody>
          <a:bodyPr>
            <a:normAutofit/>
          </a:bodyPr>
          <a:lstStyle>
            <a:lvl1pPr>
              <a:defRPr sz="1800" b="0" i="0">
                <a:solidFill>
                  <a:schemeClr val="bg1"/>
                </a:solidFill>
              </a:defRPr>
            </a:lvl1pPr>
            <a:lvl2pPr>
              <a:defRPr sz="1800" b="0" i="0">
                <a:solidFill>
                  <a:schemeClr val="bg1"/>
                </a:solidFill>
              </a:defRPr>
            </a:lvl2pPr>
            <a:lvl3pPr>
              <a:defRPr sz="1800" b="0" i="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6585" y="1265398"/>
            <a:ext cx="4038600" cy="2545556"/>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lvl1pPr>
              <a:defRPr>
                <a:solidFill>
                  <a:schemeClr val="bg1"/>
                </a:solidFill>
              </a:defRPr>
            </a:lvl1pPr>
          </a:lstStyle>
          <a:p>
            <a:fld id="{F0B026EB-BD94-6444-B6D9-7F7105DA5244}" type="datetimeFigureOut">
              <a:rPr lang="en-US" smtClean="0"/>
              <a:pPr/>
              <a:t>1/29/24</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AB68E33-9F05-3148-A590-6FFCC9EBAD16}" type="slidenum">
              <a:rPr lang="en-US" smtClean="0"/>
              <a:pPr/>
              <a:t>‹#›</a:t>
            </a:fld>
            <a:endParaRPr lang="en-US"/>
          </a:p>
        </p:txBody>
      </p:sp>
    </p:spTree>
    <p:extLst>
      <p:ext uri="{BB962C8B-B14F-4D97-AF65-F5344CB8AC3E}">
        <p14:creationId xmlns:p14="http://schemas.microsoft.com/office/powerpoint/2010/main" val="259257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3" name="Picture 12" descr="AUTM_PP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ext Placeholder 2"/>
          <p:cNvSpPr>
            <a:spLocks noGrp="1"/>
          </p:cNvSpPr>
          <p:nvPr>
            <p:ph type="body" idx="1"/>
          </p:nvPr>
        </p:nvSpPr>
        <p:spPr>
          <a:xfrm>
            <a:off x="405585" y="1151335"/>
            <a:ext cx="4040188" cy="479822"/>
          </a:xfrm>
        </p:spPr>
        <p:txBody>
          <a:bodyPr anchor="b">
            <a:normAutofit/>
          </a:bodyPr>
          <a:lstStyle>
            <a:lvl1pPr marL="0" indent="0">
              <a:buNone/>
              <a:defRPr sz="1800" b="0" i="0">
                <a:solidFill>
                  <a:schemeClr val="bg1"/>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596585" y="1151335"/>
            <a:ext cx="4041775" cy="479822"/>
          </a:xfrm>
        </p:spPr>
        <p:txBody>
          <a:bodyPr anchor="b">
            <a:normAutofit/>
          </a:bodyPr>
          <a:lstStyle>
            <a:lvl1pPr marL="0" indent="0">
              <a:buNone/>
              <a:defRPr sz="1800" b="0" i="0">
                <a:solidFill>
                  <a:schemeClr val="bg1"/>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F0B026EB-BD94-6444-B6D9-7F7105DA5244}" type="datetimeFigureOut">
              <a:rPr lang="en-US" smtClean="0"/>
              <a:pPr/>
              <a:t>1/29/24</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AB68E33-9F05-3148-A590-6FFCC9EBAD16}" type="slidenum">
              <a:rPr lang="en-US" smtClean="0"/>
              <a:pPr/>
              <a:t>‹#›</a:t>
            </a:fld>
            <a:endParaRPr lang="en-US"/>
          </a:p>
        </p:txBody>
      </p:sp>
      <p:sp>
        <p:nvSpPr>
          <p:cNvPr id="10" name="Content Placeholder 2"/>
          <p:cNvSpPr>
            <a:spLocks noGrp="1"/>
          </p:cNvSpPr>
          <p:nvPr>
            <p:ph sz="half" idx="13"/>
          </p:nvPr>
        </p:nvSpPr>
        <p:spPr>
          <a:xfrm>
            <a:off x="405585" y="1799276"/>
            <a:ext cx="4038600" cy="2545556"/>
          </a:xfrm>
        </p:spPr>
        <p:txBody>
          <a:bodyPr>
            <a:normAutofit/>
          </a:bodyPr>
          <a:lstStyle>
            <a:lvl1pPr>
              <a:defRPr sz="1800" b="0" i="0">
                <a:solidFill>
                  <a:schemeClr val="bg1"/>
                </a:solidFill>
              </a:defRPr>
            </a:lvl1pPr>
            <a:lvl2pPr>
              <a:defRPr sz="1800" b="0" i="0">
                <a:solidFill>
                  <a:schemeClr val="bg1"/>
                </a:solidFill>
              </a:defRPr>
            </a:lvl2pPr>
            <a:lvl3pPr>
              <a:defRPr sz="1800" b="0" i="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4596585" y="1799276"/>
            <a:ext cx="4038600" cy="2545556"/>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2" name="Title Placeholder 1"/>
          <p:cNvSpPr>
            <a:spLocks noGrp="1"/>
          </p:cNvSpPr>
          <p:nvPr>
            <p:ph type="title"/>
          </p:nvPr>
        </p:nvSpPr>
        <p:spPr>
          <a:xfrm>
            <a:off x="389772" y="9286"/>
            <a:ext cx="7315200" cy="857250"/>
          </a:xfrm>
          <a:prstGeom prst="rect">
            <a:avLst/>
          </a:prstGeom>
        </p:spPr>
        <p:txBody>
          <a:bodyPr vert="horz" lIns="91440" tIns="45720" rIns="91440" bIns="45720" rtlCol="0" anchor="ctr">
            <a:normAutofit/>
          </a:bodyPr>
          <a:lstStyle/>
          <a:p>
            <a:r>
              <a:rPr lang="en-US"/>
              <a:t>Placeholder Headline</a:t>
            </a:r>
          </a:p>
        </p:txBody>
      </p:sp>
    </p:spTree>
    <p:extLst>
      <p:ext uri="{BB962C8B-B14F-4D97-AF65-F5344CB8AC3E}">
        <p14:creationId xmlns:p14="http://schemas.microsoft.com/office/powerpoint/2010/main" val="1495322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descr="AUTM_PP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F0B026EB-BD94-6444-B6D9-7F7105DA5244}" type="datetimeFigureOut">
              <a:rPr lang="en-US" smtClean="0"/>
              <a:pPr/>
              <a:t>1/29/24</a:t>
            </a:fld>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AB68E33-9F05-3148-A590-6FFCC9EBAD16}" type="slidenum">
              <a:rPr lang="en-US" smtClean="0"/>
              <a:pPr/>
              <a:t>‹#›</a:t>
            </a:fld>
            <a:endParaRPr lang="en-US"/>
          </a:p>
        </p:txBody>
      </p:sp>
    </p:spTree>
    <p:extLst>
      <p:ext uri="{BB962C8B-B14F-4D97-AF65-F5344CB8AC3E}">
        <p14:creationId xmlns:p14="http://schemas.microsoft.com/office/powerpoint/2010/main" val="479901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descr="AUTM_PP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Content Placeholder 2"/>
          <p:cNvSpPr>
            <a:spLocks noGrp="1"/>
          </p:cNvSpPr>
          <p:nvPr>
            <p:ph idx="1"/>
          </p:nvPr>
        </p:nvSpPr>
        <p:spPr>
          <a:xfrm>
            <a:off x="3575050" y="1076326"/>
            <a:ext cx="5111750" cy="3518297"/>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01010" y="1076326"/>
            <a:ext cx="3008313" cy="351829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0B026EB-BD94-6444-B6D9-7F7105DA5244}" type="datetimeFigureOut">
              <a:rPr lang="en-US" smtClean="0"/>
              <a:pPr/>
              <a:t>1/29/24</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AB68E33-9F05-3148-A590-6FFCC9EBAD16}" type="slidenum">
              <a:rPr lang="en-US" smtClean="0"/>
              <a:pPr/>
              <a:t>‹#›</a:t>
            </a:fld>
            <a:endParaRPr lang="en-US"/>
          </a:p>
        </p:txBody>
      </p:sp>
      <p:sp>
        <p:nvSpPr>
          <p:cNvPr id="8" name="Title Placeholder 1"/>
          <p:cNvSpPr>
            <a:spLocks noGrp="1"/>
          </p:cNvSpPr>
          <p:nvPr>
            <p:ph type="title"/>
          </p:nvPr>
        </p:nvSpPr>
        <p:spPr>
          <a:xfrm>
            <a:off x="389772" y="9286"/>
            <a:ext cx="7315200" cy="857250"/>
          </a:xfrm>
          <a:prstGeom prst="rect">
            <a:avLst/>
          </a:prstGeom>
        </p:spPr>
        <p:txBody>
          <a:bodyPr vert="horz" lIns="91440" tIns="45720" rIns="91440" bIns="45720" rtlCol="0" anchor="ctr">
            <a:normAutofit/>
          </a:bodyPr>
          <a:lstStyle/>
          <a:p>
            <a:r>
              <a:rPr lang="en-US"/>
              <a:t>Placeholder Headline</a:t>
            </a:r>
          </a:p>
        </p:txBody>
      </p:sp>
    </p:spTree>
    <p:extLst>
      <p:ext uri="{BB962C8B-B14F-4D97-AF65-F5344CB8AC3E}">
        <p14:creationId xmlns:p14="http://schemas.microsoft.com/office/powerpoint/2010/main" val="132608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UTM_PPT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ctrTitle"/>
          </p:nvPr>
        </p:nvSpPr>
        <p:spPr>
          <a:xfrm>
            <a:off x="5400143" y="4096817"/>
            <a:ext cx="3350257" cy="621020"/>
          </a:xfrm>
        </p:spPr>
        <p:txBody>
          <a:bodyPr>
            <a:normAutofit/>
          </a:bodyPr>
          <a:lstStyle>
            <a:lvl1pPr algn="r">
              <a:defRPr sz="1800">
                <a:solidFill>
                  <a:srgbClr val="7A99AC"/>
                </a:solidFill>
              </a:defRPr>
            </a:lvl1pPr>
          </a:lstStyle>
          <a:p>
            <a:r>
              <a:rPr lang="en-US"/>
              <a:t>Click to edit Master title style</a:t>
            </a:r>
          </a:p>
        </p:txBody>
      </p:sp>
    </p:spTree>
    <p:extLst>
      <p:ext uri="{BB962C8B-B14F-4D97-AF65-F5344CB8AC3E}">
        <p14:creationId xmlns:p14="http://schemas.microsoft.com/office/powerpoint/2010/main" val="117960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UTM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Title 1"/>
          <p:cNvSpPr>
            <a:spLocks noGrp="1"/>
          </p:cNvSpPr>
          <p:nvPr>
            <p:ph type="title"/>
          </p:nvPr>
        </p:nvSpPr>
        <p:spPr>
          <a:xfrm>
            <a:off x="621164" y="2366675"/>
            <a:ext cx="7772400" cy="1021556"/>
          </a:xfrm>
        </p:spPr>
        <p:txBody>
          <a:bodyPr anchor="t">
            <a:noAutofit/>
          </a:bodyPr>
          <a:lstStyle>
            <a:lvl1pPr algn="r">
              <a:defRPr sz="5000" b="1" cap="none">
                <a:solidFill>
                  <a:srgbClr val="7A99AC"/>
                </a:solidFill>
              </a:defRPr>
            </a:lvl1pPr>
          </a:lstStyle>
          <a:p>
            <a:endParaRPr lang="en-US"/>
          </a:p>
        </p:txBody>
      </p:sp>
    </p:spTree>
    <p:extLst>
      <p:ext uri="{BB962C8B-B14F-4D97-AF65-F5344CB8AC3E}">
        <p14:creationId xmlns:p14="http://schemas.microsoft.com/office/powerpoint/2010/main" val="64954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F0B026EB-BD94-6444-B6D9-7F7105DA5244}" type="datetimeFigureOut">
              <a:rPr lang="en-US" smtClean="0"/>
              <a:t>1/29/24</a:t>
            </a:fld>
            <a:endParaRPr lang="en-US"/>
          </a:p>
        </p:txBody>
      </p:sp>
      <p:sp>
        <p:nvSpPr>
          <p:cNvPr id="6" name="Slide Number Placeholder 5"/>
          <p:cNvSpPr>
            <a:spLocks noGrp="1"/>
          </p:cNvSpPr>
          <p:nvPr>
            <p:ph type="sldNum" sz="quarter" idx="12"/>
          </p:nvPr>
        </p:nvSpPr>
        <p:spPr/>
        <p:txBody>
          <a:bodyPr/>
          <a:lstStyle/>
          <a:p>
            <a:fld id="{EAB68E33-9F05-3148-A590-6FFCC9EBAD16}" type="slidenum">
              <a:rPr lang="en-US" smtClean="0"/>
              <a:t>‹#›</a:t>
            </a:fld>
            <a:endParaRPr lang="en-US"/>
          </a:p>
        </p:txBody>
      </p:sp>
    </p:spTree>
    <p:extLst>
      <p:ext uri="{BB962C8B-B14F-4D97-AF65-F5344CB8AC3E}">
        <p14:creationId xmlns:p14="http://schemas.microsoft.com/office/powerpoint/2010/main" val="75458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UTM_PP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Content Placeholder 2"/>
          <p:cNvSpPr>
            <a:spLocks noGrp="1"/>
          </p:cNvSpPr>
          <p:nvPr>
            <p:ph idx="1"/>
          </p:nvPr>
        </p:nvSpPr>
        <p:spPr>
          <a:xfrm>
            <a:off x="401010" y="448220"/>
            <a:ext cx="8229600" cy="414640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fld id="{F0B026EB-BD94-6444-B6D9-7F7105DA5244}" type="datetimeFigureOut">
              <a:rPr lang="en-US" smtClean="0"/>
              <a:pPr/>
              <a:t>1/29/24</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AB68E33-9F05-3148-A590-6FFCC9EBAD16}" type="slidenum">
              <a:rPr lang="en-US" smtClean="0"/>
              <a:pPr/>
              <a:t>‹#›</a:t>
            </a:fld>
            <a:endParaRPr lang="en-US"/>
          </a:p>
        </p:txBody>
      </p:sp>
    </p:spTree>
    <p:extLst>
      <p:ext uri="{BB962C8B-B14F-4D97-AF65-F5344CB8AC3E}">
        <p14:creationId xmlns:p14="http://schemas.microsoft.com/office/powerpoint/2010/main" val="119855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AUTM_PP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Content Placeholder 2"/>
          <p:cNvSpPr>
            <a:spLocks noGrp="1"/>
          </p:cNvSpPr>
          <p:nvPr>
            <p:ph idx="1"/>
          </p:nvPr>
        </p:nvSpPr>
        <p:spPr>
          <a:xfrm>
            <a:off x="401010" y="421056"/>
            <a:ext cx="8229600" cy="4173567"/>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F0B026EB-BD94-6444-B6D9-7F7105DA5244}" type="datetimeFigureOut">
              <a:rPr lang="en-US" smtClean="0"/>
              <a:t>1/29/24</a:t>
            </a:fld>
            <a:endParaRPr lang="en-US"/>
          </a:p>
        </p:txBody>
      </p:sp>
      <p:sp>
        <p:nvSpPr>
          <p:cNvPr id="6" name="Slide Number Placeholder 5"/>
          <p:cNvSpPr>
            <a:spLocks noGrp="1"/>
          </p:cNvSpPr>
          <p:nvPr>
            <p:ph type="sldNum" sz="quarter" idx="12"/>
          </p:nvPr>
        </p:nvSpPr>
        <p:spPr/>
        <p:txBody>
          <a:bodyPr/>
          <a:lstStyle/>
          <a:p>
            <a:fld id="{EAB68E33-9F05-3148-A590-6FFCC9EBAD16}" type="slidenum">
              <a:rPr lang="en-US" smtClean="0"/>
              <a:t>‹#›</a:t>
            </a:fld>
            <a:endParaRPr lang="en-US"/>
          </a:p>
        </p:txBody>
      </p:sp>
    </p:spTree>
    <p:extLst>
      <p:ext uri="{BB962C8B-B14F-4D97-AF65-F5344CB8AC3E}">
        <p14:creationId xmlns:p14="http://schemas.microsoft.com/office/powerpoint/2010/main" val="194582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5585" y="1265398"/>
            <a:ext cx="4038600" cy="2545556"/>
          </a:xfrm>
        </p:spPr>
        <p:txBody>
          <a:bodyPr>
            <a:normAutofit/>
          </a:bodyPr>
          <a:lstStyle>
            <a:lvl1pPr>
              <a:defRPr sz="1800" b="0" i="0"/>
            </a:lvl1pPr>
            <a:lvl2pPr>
              <a:defRPr sz="1800" b="0" i="0"/>
            </a:lvl2pPr>
            <a:lvl3pPr>
              <a:defRPr sz="1800" b="0" i="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6585" y="1265398"/>
            <a:ext cx="4038600" cy="254555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F0B026EB-BD94-6444-B6D9-7F7105DA5244}" type="datetimeFigureOut">
              <a:rPr lang="en-US" smtClean="0"/>
              <a:t>1/29/24</a:t>
            </a:fld>
            <a:endParaRPr lang="en-US"/>
          </a:p>
        </p:txBody>
      </p:sp>
      <p:sp>
        <p:nvSpPr>
          <p:cNvPr id="7" name="Slide Number Placeholder 6"/>
          <p:cNvSpPr>
            <a:spLocks noGrp="1"/>
          </p:cNvSpPr>
          <p:nvPr>
            <p:ph type="sldNum" sz="quarter" idx="12"/>
          </p:nvPr>
        </p:nvSpPr>
        <p:spPr/>
        <p:txBody>
          <a:bodyPr/>
          <a:lstStyle/>
          <a:p>
            <a:fld id="{EAB68E33-9F05-3148-A590-6FFCC9EBAD16}" type="slidenum">
              <a:rPr lang="en-US" smtClean="0"/>
              <a:t>‹#›</a:t>
            </a:fld>
            <a:endParaRPr lang="en-US"/>
          </a:p>
        </p:txBody>
      </p:sp>
    </p:spTree>
    <p:extLst>
      <p:ext uri="{BB962C8B-B14F-4D97-AF65-F5344CB8AC3E}">
        <p14:creationId xmlns:p14="http://schemas.microsoft.com/office/powerpoint/2010/main" val="160380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5585" y="1151335"/>
            <a:ext cx="4040188" cy="479822"/>
          </a:xfrm>
        </p:spPr>
        <p:txBody>
          <a:bodyPr anchor="b">
            <a:normAutofit/>
          </a:bodyPr>
          <a:lstStyle>
            <a:lvl1pPr marL="0" indent="0">
              <a:buNone/>
              <a:defRPr sz="1800" b="0" i="0">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596585" y="1151335"/>
            <a:ext cx="4041775" cy="479822"/>
          </a:xfrm>
        </p:spPr>
        <p:txBody>
          <a:bodyPr anchor="b">
            <a:normAutofit/>
          </a:bodyPr>
          <a:lstStyle>
            <a:lvl1pPr marL="0" indent="0">
              <a:buNone/>
              <a:defRPr sz="1800" b="0" i="0">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0B026EB-BD94-6444-B6D9-7F7105DA5244}" type="datetimeFigureOut">
              <a:rPr lang="en-US" smtClean="0"/>
              <a:t>1/29/24</a:t>
            </a:fld>
            <a:endParaRPr lang="en-US"/>
          </a:p>
        </p:txBody>
      </p:sp>
      <p:sp>
        <p:nvSpPr>
          <p:cNvPr id="9" name="Slide Number Placeholder 8"/>
          <p:cNvSpPr>
            <a:spLocks noGrp="1"/>
          </p:cNvSpPr>
          <p:nvPr>
            <p:ph type="sldNum" sz="quarter" idx="12"/>
          </p:nvPr>
        </p:nvSpPr>
        <p:spPr/>
        <p:txBody>
          <a:bodyPr/>
          <a:lstStyle/>
          <a:p>
            <a:fld id="{EAB68E33-9F05-3148-A590-6FFCC9EBAD16}" type="slidenum">
              <a:rPr lang="en-US" smtClean="0"/>
              <a:t>‹#›</a:t>
            </a:fld>
            <a:endParaRPr lang="en-US"/>
          </a:p>
        </p:txBody>
      </p:sp>
      <p:sp>
        <p:nvSpPr>
          <p:cNvPr id="10" name="Content Placeholder 2"/>
          <p:cNvSpPr>
            <a:spLocks noGrp="1"/>
          </p:cNvSpPr>
          <p:nvPr>
            <p:ph sz="half" idx="13"/>
          </p:nvPr>
        </p:nvSpPr>
        <p:spPr>
          <a:xfrm>
            <a:off x="405585" y="1799276"/>
            <a:ext cx="4038600" cy="2545556"/>
          </a:xfrm>
        </p:spPr>
        <p:txBody>
          <a:bodyPr>
            <a:normAutofit/>
          </a:bodyPr>
          <a:lstStyle>
            <a:lvl1pPr>
              <a:defRPr sz="1800" b="0" i="0"/>
            </a:lvl1pPr>
            <a:lvl2pPr>
              <a:defRPr sz="1800" b="0" i="0"/>
            </a:lvl2pPr>
            <a:lvl3pPr>
              <a:defRPr sz="1800" b="0" i="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4596585" y="1799276"/>
            <a:ext cx="4038600" cy="254555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2" name="Title Placeholder 1"/>
          <p:cNvSpPr>
            <a:spLocks noGrp="1"/>
          </p:cNvSpPr>
          <p:nvPr>
            <p:ph type="title"/>
          </p:nvPr>
        </p:nvSpPr>
        <p:spPr>
          <a:xfrm>
            <a:off x="389772" y="9286"/>
            <a:ext cx="7315200" cy="857250"/>
          </a:xfrm>
          <a:prstGeom prst="rect">
            <a:avLst/>
          </a:prstGeom>
        </p:spPr>
        <p:txBody>
          <a:bodyPr vert="horz" lIns="91440" tIns="45720" rIns="91440" bIns="45720" rtlCol="0" anchor="ctr">
            <a:normAutofit/>
          </a:bodyPr>
          <a:lstStyle/>
          <a:p>
            <a:r>
              <a:rPr lang="en-US"/>
              <a:t>Placeholder Headline</a:t>
            </a:r>
          </a:p>
        </p:txBody>
      </p:sp>
    </p:spTree>
    <p:extLst>
      <p:ext uri="{BB962C8B-B14F-4D97-AF65-F5344CB8AC3E}">
        <p14:creationId xmlns:p14="http://schemas.microsoft.com/office/powerpoint/2010/main" val="330520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B026EB-BD94-6444-B6D9-7F7105DA5244}" type="datetimeFigureOut">
              <a:rPr lang="en-US" smtClean="0"/>
              <a:t>1/29/24</a:t>
            </a:fld>
            <a:endParaRPr lang="en-US"/>
          </a:p>
        </p:txBody>
      </p:sp>
      <p:sp>
        <p:nvSpPr>
          <p:cNvPr id="5" name="Slide Number Placeholder 4"/>
          <p:cNvSpPr>
            <a:spLocks noGrp="1"/>
          </p:cNvSpPr>
          <p:nvPr>
            <p:ph type="sldNum" sz="quarter" idx="12"/>
          </p:nvPr>
        </p:nvSpPr>
        <p:spPr/>
        <p:txBody>
          <a:bodyPr/>
          <a:lstStyle/>
          <a:p>
            <a:fld id="{EAB68E33-9F05-3148-A590-6FFCC9EBAD16}" type="slidenum">
              <a:rPr lang="en-US" smtClean="0"/>
              <a:t>‹#›</a:t>
            </a:fld>
            <a:endParaRPr lang="en-US"/>
          </a:p>
        </p:txBody>
      </p:sp>
    </p:spTree>
    <p:extLst>
      <p:ext uri="{BB962C8B-B14F-4D97-AF65-F5344CB8AC3E}">
        <p14:creationId xmlns:p14="http://schemas.microsoft.com/office/powerpoint/2010/main" val="201133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UTM_PPT3.jp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Placeholder 1"/>
          <p:cNvSpPr>
            <a:spLocks noGrp="1"/>
          </p:cNvSpPr>
          <p:nvPr>
            <p:ph type="title"/>
          </p:nvPr>
        </p:nvSpPr>
        <p:spPr>
          <a:xfrm>
            <a:off x="389772" y="9286"/>
            <a:ext cx="7315200" cy="857250"/>
          </a:xfrm>
          <a:prstGeom prst="rect">
            <a:avLst/>
          </a:prstGeom>
        </p:spPr>
        <p:txBody>
          <a:bodyPr vert="horz" lIns="91440" tIns="45720" rIns="91440" bIns="45720" rtlCol="0" anchor="ctr">
            <a:normAutofit/>
          </a:bodyPr>
          <a:lstStyle/>
          <a:p>
            <a:r>
              <a:rPr lang="en-US"/>
              <a:t>Placeholder Headline</a:t>
            </a:r>
          </a:p>
        </p:txBody>
      </p:sp>
      <p:sp>
        <p:nvSpPr>
          <p:cNvPr id="3" name="Text Placeholder 2"/>
          <p:cNvSpPr>
            <a:spLocks noGrp="1"/>
          </p:cNvSpPr>
          <p:nvPr>
            <p:ph type="body" idx="1"/>
          </p:nvPr>
        </p:nvSpPr>
        <p:spPr>
          <a:xfrm>
            <a:off x="40101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3901829" y="4604283"/>
            <a:ext cx="694756" cy="273844"/>
          </a:xfrm>
          <a:prstGeom prst="rect">
            <a:avLst/>
          </a:prstGeom>
        </p:spPr>
        <p:txBody>
          <a:bodyPr vert="horz" lIns="91440" tIns="45720" rIns="91440" bIns="45720" rtlCol="0" anchor="ctr"/>
          <a:lstStyle>
            <a:lvl1pPr algn="ctr">
              <a:defRPr sz="1000" baseline="0">
                <a:solidFill>
                  <a:schemeClr val="tx1">
                    <a:tint val="75000"/>
                  </a:schemeClr>
                </a:solidFill>
                <a:latin typeface="Helvetica Light"/>
              </a:defRPr>
            </a:lvl1pPr>
          </a:lstStyle>
          <a:p>
            <a:fld id="{F0B026EB-BD94-6444-B6D9-7F7105DA5244}" type="datetimeFigureOut">
              <a:rPr lang="en-US" smtClean="0"/>
              <a:pPr/>
              <a:t>1/29/24</a:t>
            </a:fld>
            <a:endParaRPr lang="en-US"/>
          </a:p>
        </p:txBody>
      </p:sp>
      <p:sp>
        <p:nvSpPr>
          <p:cNvPr id="6" name="Slide Number Placeholder 5"/>
          <p:cNvSpPr>
            <a:spLocks noGrp="1"/>
          </p:cNvSpPr>
          <p:nvPr>
            <p:ph type="sldNum" sz="quarter" idx="4"/>
          </p:nvPr>
        </p:nvSpPr>
        <p:spPr>
          <a:xfrm>
            <a:off x="401010" y="4603735"/>
            <a:ext cx="713650" cy="273844"/>
          </a:xfrm>
          <a:prstGeom prst="rect">
            <a:avLst/>
          </a:prstGeom>
        </p:spPr>
        <p:txBody>
          <a:bodyPr vert="horz" lIns="91440" tIns="45720" rIns="91440" bIns="45720" rtlCol="0" anchor="ctr"/>
          <a:lstStyle>
            <a:lvl1pPr algn="l">
              <a:defRPr sz="1000" baseline="0">
                <a:solidFill>
                  <a:srgbClr val="7C878E"/>
                </a:solidFill>
                <a:latin typeface="Helvetica Light"/>
              </a:defRPr>
            </a:lvl1pPr>
          </a:lstStyle>
          <a:p>
            <a:fld id="{EAB68E33-9F05-3148-A590-6FFCC9EBAD16}" type="slidenum">
              <a:rPr lang="en-US" smtClean="0"/>
              <a:pPr/>
              <a:t>‹#›</a:t>
            </a:fld>
            <a:endParaRPr lang="en-US"/>
          </a:p>
        </p:txBody>
      </p:sp>
    </p:spTree>
    <p:extLst>
      <p:ext uri="{BB962C8B-B14F-4D97-AF65-F5344CB8AC3E}">
        <p14:creationId xmlns:p14="http://schemas.microsoft.com/office/powerpoint/2010/main" val="276454015"/>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1" r:id="rId3"/>
    <p:sldLayoutId id="2147483664" r:id="rId4"/>
    <p:sldLayoutId id="2147483665" r:id="rId5"/>
    <p:sldLayoutId id="214748365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3" r:id="rId17"/>
  </p:sldLayoutIdLst>
  <p:txStyles>
    <p:titleStyle>
      <a:lvl1pPr algn="l" defTabSz="457200" rtl="0" eaLnBrk="1" latinLnBrk="0" hangingPunct="1">
        <a:spcBef>
          <a:spcPct val="0"/>
        </a:spcBef>
        <a:buNone/>
        <a:defRPr sz="2800" kern="1200">
          <a:solidFill>
            <a:schemeClr val="bg1"/>
          </a:solidFill>
          <a:latin typeface="Helvetica"/>
          <a:ea typeface="+mj-ea"/>
          <a:cs typeface="+mj-cs"/>
        </a:defRPr>
      </a:lvl1pPr>
    </p:titleStyle>
    <p:bodyStyle>
      <a:lvl1pPr marL="0" indent="0" algn="l" defTabSz="457200" rtl="0" eaLnBrk="1" latinLnBrk="0" hangingPunct="1">
        <a:spcBef>
          <a:spcPct val="20000"/>
        </a:spcBef>
        <a:buFontTx/>
        <a:buNone/>
        <a:defRPr sz="1800" b="0" i="0" kern="1200">
          <a:solidFill>
            <a:srgbClr val="7C878E"/>
          </a:solidFill>
          <a:latin typeface="Helvetica Light"/>
          <a:ea typeface="+mn-ea"/>
          <a:cs typeface="+mn-cs"/>
        </a:defRPr>
      </a:lvl1pPr>
      <a:lvl2pPr marL="742950" indent="-285750" algn="l" defTabSz="457200" rtl="0" eaLnBrk="1" latinLnBrk="0" hangingPunct="1">
        <a:spcBef>
          <a:spcPct val="20000"/>
        </a:spcBef>
        <a:buFont typeface="Arial"/>
        <a:buChar char="•"/>
        <a:defRPr sz="1800" b="0" i="0" kern="1200" baseline="0">
          <a:solidFill>
            <a:srgbClr val="7C878E"/>
          </a:solidFill>
          <a:latin typeface="Helvetica Light"/>
          <a:ea typeface="+mn-ea"/>
          <a:cs typeface="+mn-cs"/>
        </a:defRPr>
      </a:lvl2pPr>
      <a:lvl3pPr marL="1143000" indent="-228600" algn="l" defTabSz="457200" rtl="0" eaLnBrk="1" latinLnBrk="0" hangingPunct="1">
        <a:spcBef>
          <a:spcPct val="20000"/>
        </a:spcBef>
        <a:buFont typeface="Lucida Grande"/>
        <a:buChar char="–"/>
        <a:defRPr sz="1800" kern="1200" baseline="0">
          <a:solidFill>
            <a:srgbClr val="7C878E"/>
          </a:solidFill>
          <a:latin typeface="Helvetica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autm.net/about-tech-transfer/autm-insight-newsletter/autm-updates/join-the-fight-against-march-in-right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15" y="729011"/>
            <a:ext cx="8295324" cy="1923077"/>
          </a:xfrm>
        </p:spPr>
        <p:txBody>
          <a:bodyPr/>
          <a:lstStyle/>
          <a:p>
            <a:pPr algn="ctr"/>
            <a:r>
              <a:rPr lang="en-US" sz="3200"/>
              <a:t>A Clear and Present Danger: Understanding NIST’s Proposed March-in Framework and its Impact on Innovation</a:t>
            </a:r>
            <a:br>
              <a:rPr lang="en-US" sz="2800"/>
            </a:br>
            <a:br>
              <a:rPr lang="en-US" sz="2800"/>
            </a:br>
            <a:br>
              <a:rPr lang="en-AU" sz="2800" b="0"/>
            </a:br>
            <a:endParaRPr lang="en-US" sz="2800">
              <a:cs typeface="Helvetica"/>
            </a:endParaRPr>
          </a:p>
        </p:txBody>
      </p:sp>
      <p:sp>
        <p:nvSpPr>
          <p:cNvPr id="3" name="TextBox 2">
            <a:extLst>
              <a:ext uri="{FF2B5EF4-FFF2-40B4-BE49-F238E27FC236}">
                <a16:creationId xmlns:a16="http://schemas.microsoft.com/office/drawing/2014/main" id="{78A1DDC6-8553-4FCA-9A60-7DBAF370C27F}"/>
              </a:ext>
            </a:extLst>
          </p:cNvPr>
          <p:cNvSpPr txBox="1"/>
          <p:nvPr/>
        </p:nvSpPr>
        <p:spPr>
          <a:xfrm>
            <a:off x="3501016" y="4469906"/>
            <a:ext cx="4794308" cy="369332"/>
          </a:xfrm>
          <a:prstGeom prst="rect">
            <a:avLst/>
          </a:prstGeom>
          <a:noFill/>
        </p:spPr>
        <p:txBody>
          <a:bodyPr wrap="square" rtlCol="0">
            <a:spAutoFit/>
          </a:bodyPr>
          <a:lstStyle/>
          <a:p>
            <a:pPr algn="r"/>
            <a:r>
              <a:rPr lang="en-US">
                <a:solidFill>
                  <a:srgbClr val="7A99AC"/>
                </a:solidFill>
                <a:latin typeface="Helvetica" panose="020B0604020202020204" pitchFamily="34" charset="0"/>
                <a:cs typeface="Helvetica" panose="020B0604020202020204" pitchFamily="34" charset="0"/>
              </a:rPr>
              <a:t>January 29, 2024</a:t>
            </a:r>
          </a:p>
        </p:txBody>
      </p:sp>
    </p:spTree>
    <p:extLst>
      <p:ext uri="{BB962C8B-B14F-4D97-AF65-F5344CB8AC3E}">
        <p14:creationId xmlns:p14="http://schemas.microsoft.com/office/powerpoint/2010/main" val="221225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F8C5-57C5-341F-0ECE-0A394F5800E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5701C85-34D5-97E6-244E-F4C12AA678FC}"/>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a:rPr>
              <a:t>Pricing &amp; March-in Rights Petitions</a:t>
            </a:r>
          </a:p>
        </p:txBody>
      </p:sp>
      <p:sp>
        <p:nvSpPr>
          <p:cNvPr id="6" name="Content Placeholder 5">
            <a:extLst>
              <a:ext uri="{FF2B5EF4-FFF2-40B4-BE49-F238E27FC236}">
                <a16:creationId xmlns:a16="http://schemas.microsoft.com/office/drawing/2014/main" id="{A72A14C3-4B96-F75D-D797-BCEF3D766554}"/>
              </a:ext>
            </a:extLst>
          </p:cNvPr>
          <p:cNvSpPr>
            <a:spLocks noGrp="1"/>
          </p:cNvSpPr>
          <p:nvPr>
            <p:ph idx="1"/>
          </p:nvPr>
        </p:nvSpPr>
        <p:spPr>
          <a:xfrm>
            <a:off x="136727" y="913135"/>
            <a:ext cx="8858995" cy="3906394"/>
          </a:xfrm>
        </p:spPr>
        <p:txBody>
          <a:bodyPr vert="horz" lIns="91440" tIns="45720" rIns="91440" bIns="45720" rtlCol="0" anchor="t">
            <a:normAutofit/>
          </a:bodyPr>
          <a:lstStyle/>
          <a:p>
            <a:pPr marL="285750" indent="-285750">
              <a:spcBef>
                <a:spcPts val="900"/>
              </a:spcBef>
              <a:buFont typeface="Arial" panose="020B0604020202020204" pitchFamily="34" charset="0"/>
              <a:buChar char="•"/>
            </a:pPr>
            <a:r>
              <a:rPr lang="en-US" dirty="0">
                <a:latin typeface="Helvetica"/>
                <a:cs typeface="Helvetica"/>
              </a:rPr>
              <a:t>"The NIH believes that the </a:t>
            </a:r>
            <a:r>
              <a:rPr lang="en-US" b="1" u="sng" dirty="0">
                <a:latin typeface="Helvetica"/>
                <a:cs typeface="Helvetica"/>
              </a:rPr>
              <a:t>extraordinary remedy of march-in is not an appropriate means of controlling prices</a:t>
            </a:r>
            <a:r>
              <a:rPr lang="en-US" dirty="0">
                <a:latin typeface="Helvetica"/>
                <a:cs typeface="Helvetica"/>
              </a:rPr>
              <a:t>. The issue of whether drugs should be sold in the United States for the same price as they are sold in Canada and Europe has global implications and, thus, is </a:t>
            </a:r>
            <a:r>
              <a:rPr lang="en-US" b="1" u="sng" dirty="0">
                <a:latin typeface="Helvetica"/>
                <a:cs typeface="Helvetica"/>
              </a:rPr>
              <a:t>appropriately left for Congress to address legislatively</a:t>
            </a:r>
            <a:r>
              <a:rPr lang="en-US" dirty="0">
                <a:latin typeface="Helvetica"/>
                <a:cs typeface="Helvetica"/>
              </a:rPr>
              <a:t>."  (Xalatan Petition, 2004)</a:t>
            </a:r>
            <a:endParaRPr lang="en-US" dirty="0"/>
          </a:p>
          <a:p>
            <a:pPr marL="285750" indent="-285750">
              <a:spcBef>
                <a:spcPts val="1600"/>
              </a:spcBef>
              <a:buFont typeface="Arial" panose="020B0604020202020204" pitchFamily="34" charset="0"/>
              <a:buChar char="•"/>
            </a:pPr>
            <a:r>
              <a:rPr lang="en-US" dirty="0">
                <a:latin typeface="Helvetica"/>
                <a:cs typeface="Helvetica"/>
              </a:rPr>
              <a:t>"The NIH continues to agree with the public testimony in 2004 that the </a:t>
            </a:r>
            <a:r>
              <a:rPr lang="en-US" b="1" u="sng" dirty="0">
                <a:latin typeface="Helvetica"/>
                <a:cs typeface="Helvetica"/>
              </a:rPr>
              <a:t>extraordinary remedy of march-in is not an appropriate means of controlling prices of drugs broadly available to physicians and patients</a:t>
            </a:r>
            <a:r>
              <a:rPr lang="en-US" dirty="0">
                <a:latin typeface="Helvetica"/>
                <a:cs typeface="Helvetica"/>
              </a:rPr>
              <a:t>."  (</a:t>
            </a:r>
            <a:r>
              <a:rPr lang="en-US" dirty="0" err="1">
                <a:latin typeface="Helvetica"/>
                <a:cs typeface="Helvetica"/>
              </a:rPr>
              <a:t>Norvir</a:t>
            </a:r>
            <a:r>
              <a:rPr lang="en-US" dirty="0">
                <a:latin typeface="Helvetica"/>
                <a:cs typeface="Helvetica"/>
              </a:rPr>
              <a:t> Petition, 2013)</a:t>
            </a:r>
          </a:p>
          <a:p>
            <a:pPr marL="285750" indent="-285750">
              <a:spcBef>
                <a:spcPts val="1600"/>
              </a:spcBef>
              <a:buFont typeface="Arial" panose="020B0604020202020204" pitchFamily="34" charset="0"/>
              <a:buChar char="•"/>
            </a:pPr>
            <a:r>
              <a:rPr lang="en-US" dirty="0">
                <a:latin typeface="Helvetica"/>
                <a:cs typeface="Helvetica"/>
              </a:rPr>
              <a:t>NIH "continues to believe the </a:t>
            </a:r>
            <a:r>
              <a:rPr lang="en-US" b="1" u="sng" dirty="0">
                <a:latin typeface="Helvetica"/>
                <a:cs typeface="Helvetica"/>
              </a:rPr>
              <a:t>broader issue of drug pricing would be most appropriately addressed through legislative channels</a:t>
            </a:r>
            <a:r>
              <a:rPr lang="en-US" dirty="0">
                <a:latin typeface="Helvetica"/>
                <a:cs typeface="Helvetica"/>
              </a:rPr>
              <a:t> to develop remedies that have implications for the cost of healthcare overall."  (Xtandi Petition, 2017)</a:t>
            </a:r>
          </a:p>
        </p:txBody>
      </p:sp>
    </p:spTree>
    <p:extLst>
      <p:ext uri="{BB962C8B-B14F-4D97-AF65-F5344CB8AC3E}">
        <p14:creationId xmlns:p14="http://schemas.microsoft.com/office/powerpoint/2010/main" val="154873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1B34-3591-49E5-8DD0-FE5912D1ABE5}"/>
              </a:ext>
            </a:extLst>
          </p:cNvPr>
          <p:cNvSpPr>
            <a:spLocks noGrp="1"/>
          </p:cNvSpPr>
          <p:nvPr>
            <p:ph type="title"/>
          </p:nvPr>
        </p:nvSpPr>
        <p:spPr>
          <a:xfrm>
            <a:off x="66907" y="111510"/>
            <a:ext cx="9143999" cy="685800"/>
          </a:xfrm>
        </p:spPr>
        <p:txBody>
          <a:bodyPr>
            <a:noAutofit/>
          </a:bodyPr>
          <a:lstStyle/>
          <a:p>
            <a:r>
              <a:rPr lang="en-US" b="1"/>
              <a:t>“Reasonable Pricing” Clause Stunted Innovation</a:t>
            </a:r>
          </a:p>
        </p:txBody>
      </p:sp>
      <p:sp>
        <p:nvSpPr>
          <p:cNvPr id="4" name="Slide Number Placeholder 3">
            <a:extLst>
              <a:ext uri="{FF2B5EF4-FFF2-40B4-BE49-F238E27FC236}">
                <a16:creationId xmlns:a16="http://schemas.microsoft.com/office/drawing/2014/main" id="{C2566B36-E9A5-44F1-B49F-FC1274AF6B7A}"/>
              </a:ext>
            </a:extLst>
          </p:cNvPr>
          <p:cNvSpPr>
            <a:spLocks noGrp="1"/>
          </p:cNvSpPr>
          <p:nvPr>
            <p:ph type="sldNum" sz="quarter" idx="12"/>
          </p:nvPr>
        </p:nvSpPr>
        <p:spPr/>
        <p:txBody>
          <a:bodyPr/>
          <a:lstStyle/>
          <a:p>
            <a:fld id="{B210F02F-3F4F-4BF0-9905-39922DDC03F6}" type="slidenum">
              <a:rPr lang="en-US" smtClean="0"/>
              <a:pPr/>
              <a:t>11</a:t>
            </a:fld>
            <a:endParaRPr lang="en-US"/>
          </a:p>
        </p:txBody>
      </p:sp>
      <p:pic>
        <p:nvPicPr>
          <p:cNvPr id="5" name="Picture 4">
            <a:extLst>
              <a:ext uri="{FF2B5EF4-FFF2-40B4-BE49-F238E27FC236}">
                <a16:creationId xmlns:a16="http://schemas.microsoft.com/office/drawing/2014/main" id="{BDFCEBF7-1F61-4BC4-81F4-040F2C581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629" y="1085851"/>
            <a:ext cx="5352396" cy="3421856"/>
          </a:xfrm>
          <a:prstGeom prst="rect">
            <a:avLst/>
          </a:prstGeom>
        </p:spPr>
      </p:pic>
      <p:sp>
        <p:nvSpPr>
          <p:cNvPr id="10" name="Content Placeholder 2">
            <a:extLst>
              <a:ext uri="{FF2B5EF4-FFF2-40B4-BE49-F238E27FC236}">
                <a16:creationId xmlns:a16="http://schemas.microsoft.com/office/drawing/2014/main" id="{9BB4D38A-A590-4B45-A464-66713BD6C61B}"/>
              </a:ext>
            </a:extLst>
          </p:cNvPr>
          <p:cNvSpPr txBox="1">
            <a:spLocks/>
          </p:cNvSpPr>
          <p:nvPr/>
        </p:nvSpPr>
        <p:spPr>
          <a:xfrm>
            <a:off x="578358" y="975514"/>
            <a:ext cx="3022092" cy="3458541"/>
          </a:xfrm>
          <a:prstGeom prst="rect">
            <a:avLst/>
          </a:prstGeom>
        </p:spPr>
        <p:txBody>
          <a:bodyPr vert="horz" lIns="68580" tIns="34290" rIns="68580" bIns="34290" rtlCol="0" anchor="t">
            <a:normAutofit/>
          </a:bodyPr>
          <a:lstStyle>
            <a:lvl1pPr marL="347472" indent="-347472" algn="l" defTabSz="914400" rtl="0" eaLnBrk="1" latinLnBrk="0" hangingPunct="1">
              <a:lnSpc>
                <a:spcPct val="100000"/>
              </a:lnSpc>
              <a:spcBef>
                <a:spcPts val="0"/>
              </a:spcBef>
              <a:spcAft>
                <a:spcPts val="1800"/>
              </a:spcAft>
              <a:buClr>
                <a:srgbClr val="1C5A7C"/>
              </a:buClr>
              <a:buSzPct val="85000"/>
              <a:buFont typeface="Wingdings" panose="05000000000000000000" pitchFamily="2" charset="2"/>
              <a:buChar char="§"/>
              <a:defRPr sz="2800" kern="1200">
                <a:solidFill>
                  <a:srgbClr val="1C5A7C"/>
                </a:solidFill>
                <a:latin typeface="Trade Gothic LT Std" panose="020B0503020502020204" pitchFamily="34" charset="0"/>
                <a:ea typeface="+mn-ea"/>
                <a:cs typeface="+mn-cs"/>
              </a:defRPr>
            </a:lvl1pPr>
            <a:lvl2pPr marL="640080" indent="-274320" algn="l" defTabSz="914400" rtl="0" eaLnBrk="1" latinLnBrk="0" hangingPunct="1">
              <a:spcBef>
                <a:spcPts val="0"/>
              </a:spcBef>
              <a:spcAft>
                <a:spcPts val="1800"/>
              </a:spcAft>
              <a:buClr>
                <a:srgbClr val="1C5A7C"/>
              </a:buClr>
              <a:buSzPct val="120000"/>
              <a:buFont typeface="Trade Gothic LT Std" panose="020B0503020502020204" pitchFamily="34" charset="0"/>
              <a:buChar char="–"/>
              <a:defRPr sz="2400" kern="1200" baseline="0">
                <a:solidFill>
                  <a:srgbClr val="1C5A7C"/>
                </a:solidFill>
                <a:latin typeface="Trade Gothic LT Std" panose="020B0503020502020204" pitchFamily="34" charset="0"/>
                <a:ea typeface="+mn-ea"/>
                <a:cs typeface="+mn-cs"/>
              </a:defRPr>
            </a:lvl2pPr>
            <a:lvl3pPr marL="685800" indent="0" algn="l" defTabSz="914400" rtl="0" eaLnBrk="1" latinLnBrk="0" hangingPunct="1">
              <a:spcBef>
                <a:spcPts val="0"/>
              </a:spcBef>
              <a:spcAft>
                <a:spcPts val="1800"/>
              </a:spcAft>
              <a:buClr>
                <a:srgbClr val="1C5A7C"/>
              </a:buClr>
              <a:buSzPct val="85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ts val="0"/>
              </a:spcBef>
              <a:spcAft>
                <a:spcPts val="1800"/>
              </a:spcAft>
              <a:buClr>
                <a:srgbClr val="1C5A7C"/>
              </a:buClr>
              <a:buSzPct val="85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ts val="0"/>
              </a:spcBef>
              <a:spcAft>
                <a:spcPts val="600"/>
              </a:spcAft>
              <a:buClr>
                <a:srgbClr val="1C5A7C"/>
              </a:buClr>
              <a:buSzPct val="85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spcBef>
                <a:spcPts val="900"/>
              </a:spcBef>
              <a:spcAft>
                <a:spcPts val="900"/>
              </a:spcAft>
              <a:buNone/>
            </a:pPr>
            <a:r>
              <a:rPr lang="en-US" sz="1850" dirty="0">
                <a:solidFill>
                  <a:srgbClr val="7C878E"/>
                </a:solidFill>
                <a:latin typeface="Helvetica" panose="020B0604020202020204" pitchFamily="34" charset="0"/>
                <a:cs typeface="Helvetica" panose="020B0604020202020204" pitchFamily="34" charset="0"/>
              </a:rPr>
              <a:t>NIH imposed “reasonable price” requirements on CRADAs in 1990; NIH repealed them in 1995.</a:t>
            </a:r>
          </a:p>
          <a:p>
            <a:pPr marL="0" indent="0">
              <a:spcBef>
                <a:spcPts val="900"/>
              </a:spcBef>
              <a:spcAft>
                <a:spcPts val="900"/>
              </a:spcAft>
              <a:buNone/>
            </a:pPr>
            <a:r>
              <a:rPr lang="en-US" sz="1875" dirty="0">
                <a:solidFill>
                  <a:srgbClr val="7C878E"/>
                </a:solidFill>
                <a:latin typeface="Helvetica" panose="020B0604020202020204" pitchFamily="34" charset="0"/>
                <a:cs typeface="Helvetica" panose="020B0604020202020204" pitchFamily="34" charset="0"/>
              </a:rPr>
              <a:t>Varmus: “The pricing clause has driven industry away from potentially beneficial scientific collaborations.”</a:t>
            </a:r>
          </a:p>
        </p:txBody>
      </p:sp>
      <p:sp>
        <p:nvSpPr>
          <p:cNvPr id="11" name="TextBox 10">
            <a:extLst>
              <a:ext uri="{FF2B5EF4-FFF2-40B4-BE49-F238E27FC236}">
                <a16:creationId xmlns:a16="http://schemas.microsoft.com/office/drawing/2014/main" id="{B0B89C5E-E789-43AB-A548-ADAA02029689}"/>
              </a:ext>
            </a:extLst>
          </p:cNvPr>
          <p:cNvSpPr txBox="1"/>
          <p:nvPr/>
        </p:nvSpPr>
        <p:spPr>
          <a:xfrm>
            <a:off x="3886200" y="1024736"/>
            <a:ext cx="4400550" cy="300082"/>
          </a:xfrm>
          <a:prstGeom prst="rect">
            <a:avLst/>
          </a:prstGeom>
          <a:noFill/>
        </p:spPr>
        <p:txBody>
          <a:bodyPr wrap="square" rtlCol="0">
            <a:spAutoFit/>
          </a:bodyPr>
          <a:lstStyle/>
          <a:p>
            <a:pPr algn="ctr">
              <a:buNone/>
            </a:pPr>
            <a:r>
              <a:rPr lang="en-US" sz="1350" b="1">
                <a:solidFill>
                  <a:srgbClr val="000000"/>
                </a:solidFill>
              </a:rPr>
              <a:t>NIH New CRADAs Per Fiscal Year, 1987-2017</a:t>
            </a:r>
          </a:p>
        </p:txBody>
      </p:sp>
      <p:sp>
        <p:nvSpPr>
          <p:cNvPr id="12" name="TextBox 3">
            <a:extLst>
              <a:ext uri="{FF2B5EF4-FFF2-40B4-BE49-F238E27FC236}">
                <a16:creationId xmlns:a16="http://schemas.microsoft.com/office/drawing/2014/main" id="{E0FE31EA-8371-4D57-8EDE-1DF6578F0112}"/>
              </a:ext>
            </a:extLst>
          </p:cNvPr>
          <p:cNvSpPr txBox="1">
            <a:spLocks noChangeArrowheads="1"/>
          </p:cNvSpPr>
          <p:nvPr/>
        </p:nvSpPr>
        <p:spPr bwMode="auto">
          <a:xfrm>
            <a:off x="582317" y="4410418"/>
            <a:ext cx="6951092"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b="1">
                <a:solidFill>
                  <a:srgbClr val="003F96"/>
                </a:solidFill>
                <a:latin typeface="Arial" pitchFamily="34" charset="0"/>
                <a:ea typeface="ＭＳ Ｐゴシック" pitchFamily="34" charset="-128"/>
              </a:defRPr>
            </a:lvl1pPr>
            <a:lvl2pPr marL="742950" indent="-285750">
              <a:defRPr sz="1900">
                <a:solidFill>
                  <a:srgbClr val="003F96"/>
                </a:solidFill>
                <a:latin typeface="Arial" pitchFamily="34" charset="0"/>
                <a:ea typeface="ＭＳ Ｐゴシック" pitchFamily="34" charset="-128"/>
              </a:defRPr>
            </a:lvl2pPr>
            <a:lvl3pPr marL="1143000" indent="-228600">
              <a:defRPr sz="1900">
                <a:solidFill>
                  <a:srgbClr val="FD5300"/>
                </a:solidFill>
                <a:latin typeface="Arial" pitchFamily="34" charset="0"/>
                <a:ea typeface="ＭＳ Ｐゴシック" pitchFamily="34" charset="-128"/>
              </a:defRPr>
            </a:lvl3pPr>
            <a:lvl4pPr marL="1600200" indent="-228600">
              <a:defRPr sz="1900">
                <a:solidFill>
                  <a:srgbClr val="FD5300"/>
                </a:solidFill>
                <a:latin typeface="Arial" pitchFamily="34" charset="0"/>
                <a:ea typeface="ＭＳ Ｐゴシック" pitchFamily="34" charset="-128"/>
              </a:defRPr>
            </a:lvl4pPr>
            <a:lvl5pPr marL="2057400" indent="-228600">
              <a:defRPr sz="1900">
                <a:solidFill>
                  <a:srgbClr val="FD5300"/>
                </a:solidFill>
                <a:latin typeface="Arial" pitchFamily="34" charset="0"/>
                <a:ea typeface="ＭＳ Ｐゴシック" pitchFamily="34" charset="-128"/>
              </a:defRPr>
            </a:lvl5pPr>
            <a:lvl6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6pPr>
            <a:lvl7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7pPr>
            <a:lvl8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8pPr>
            <a:lvl9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9pPr>
          </a:lstStyle>
          <a:p>
            <a:r>
              <a:rPr lang="en-US" altLang="en-US" sz="825">
                <a:solidFill>
                  <a:srgbClr val="000000"/>
                </a:solidFill>
                <a:latin typeface="Trade Gothic LT Std" panose="020B0503020502020204" pitchFamily="34" charset="0"/>
                <a:cs typeface="Arial" panose="020B0604020202020204" pitchFamily="34" charset="0"/>
              </a:rPr>
              <a:t>Source: NIH Annual Reports; Joseph Allen, “Compulsory Licensing for Medicare Drugs– Another Bad Idea from Capitol Hill”</a:t>
            </a:r>
            <a:endParaRPr lang="en-US" altLang="en-US" sz="825" i="1">
              <a:solidFill>
                <a:srgbClr val="000000"/>
              </a:solidFill>
              <a:latin typeface="Trade Gothic LT Std" panose="020B05030205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4412658-0478-0CB2-9FF2-9EFDDEF2BC0C}"/>
              </a:ext>
            </a:extLst>
          </p:cNvPr>
          <p:cNvSpPr/>
          <p:nvPr/>
        </p:nvSpPr>
        <p:spPr>
          <a:xfrm>
            <a:off x="442669" y="975039"/>
            <a:ext cx="2931846" cy="12179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Rectangle 5">
            <a:extLst>
              <a:ext uri="{FF2B5EF4-FFF2-40B4-BE49-F238E27FC236}">
                <a16:creationId xmlns:a16="http://schemas.microsoft.com/office/drawing/2014/main" id="{CC445556-09FC-4B0A-9FC3-D88375B4DCAB}"/>
              </a:ext>
            </a:extLst>
          </p:cNvPr>
          <p:cNvSpPr/>
          <p:nvPr/>
        </p:nvSpPr>
        <p:spPr>
          <a:xfrm>
            <a:off x="4323189" y="3355099"/>
            <a:ext cx="829160" cy="80591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4362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7335C4-4067-8868-A8A3-FA803094AFED}"/>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dirty="0">
                <a:cs typeface="Arial" panose="020B0604020202020204" pitchFamily="34" charset="0"/>
              </a:rPr>
              <a:t>(Incorrect) Pricing Argument</a:t>
            </a:r>
          </a:p>
        </p:txBody>
      </p:sp>
      <p:sp>
        <p:nvSpPr>
          <p:cNvPr id="6" name="Content Placeholder 5">
            <a:extLst>
              <a:ext uri="{FF2B5EF4-FFF2-40B4-BE49-F238E27FC236}">
                <a16:creationId xmlns:a16="http://schemas.microsoft.com/office/drawing/2014/main" id="{1C3551EB-2A2E-6441-A64D-7ED32A86682A}"/>
              </a:ext>
            </a:extLst>
          </p:cNvPr>
          <p:cNvSpPr>
            <a:spLocks noGrp="1"/>
          </p:cNvSpPr>
          <p:nvPr>
            <p:ph idx="1"/>
          </p:nvPr>
        </p:nvSpPr>
        <p:spPr>
          <a:xfrm>
            <a:off x="0" y="1017897"/>
            <a:ext cx="9009290" cy="4118014"/>
          </a:xfrm>
        </p:spPr>
        <p:txBody>
          <a:bodyPr>
            <a:noAutofit/>
          </a:bodyPr>
          <a:lstStyle/>
          <a:p>
            <a:pPr marL="342900" indent="-342900">
              <a:buAutoNum type="arabicParenBoth"/>
            </a:pPr>
            <a:r>
              <a:rPr lang="en-US" sz="1500" b="1" dirty="0">
                <a:latin typeface="Helvetica" panose="020B0604020202020204" pitchFamily="34" charset="0"/>
                <a:cs typeface="Helvetica" panose="020B0604020202020204" pitchFamily="34" charset="0"/>
              </a:rPr>
              <a:t>action is necessary because the </a:t>
            </a:r>
            <a:r>
              <a:rPr lang="en-US" sz="1500" b="1" dirty="0">
                <a:highlight>
                  <a:srgbClr val="FFFF00"/>
                </a:highlight>
                <a:latin typeface="Helvetica" panose="020B0604020202020204" pitchFamily="34" charset="0"/>
                <a:cs typeface="Helvetica" panose="020B0604020202020204" pitchFamily="34" charset="0"/>
              </a:rPr>
              <a:t>contractor or assignee</a:t>
            </a:r>
            <a:r>
              <a:rPr lang="en-US" sz="1500" b="1" dirty="0">
                <a:latin typeface="Helvetica" panose="020B0604020202020204" pitchFamily="34" charset="0"/>
                <a:cs typeface="Helvetica" panose="020B0604020202020204" pitchFamily="34" charset="0"/>
              </a:rPr>
              <a:t> has not taken, or is not expected to take within a reasonable time, effective steps to achieve </a:t>
            </a:r>
            <a:r>
              <a:rPr lang="en-US" sz="1500" b="1" dirty="0">
                <a:highlight>
                  <a:srgbClr val="00FFFF"/>
                </a:highlight>
                <a:latin typeface="Helvetica" panose="020B0604020202020204" pitchFamily="34" charset="0"/>
                <a:cs typeface="Helvetica" panose="020B0604020202020204" pitchFamily="34" charset="0"/>
              </a:rPr>
              <a:t>practical application</a:t>
            </a:r>
            <a:r>
              <a:rPr lang="en-US" sz="1500" b="1" dirty="0">
                <a:solidFill>
                  <a:srgbClr val="FF0000"/>
                </a:solidFill>
                <a:highlight>
                  <a:srgbClr val="00FFFF"/>
                </a:highlight>
                <a:latin typeface="Helvetica" panose="020B0604020202020204" pitchFamily="34" charset="0"/>
                <a:cs typeface="Helvetica" panose="020B0604020202020204" pitchFamily="34" charset="0"/>
              </a:rPr>
              <a:t>*</a:t>
            </a:r>
            <a:r>
              <a:rPr lang="en-US" sz="1500" b="1" dirty="0">
                <a:highlight>
                  <a:srgbClr val="00FFFF"/>
                </a:highlight>
                <a:latin typeface="Helvetica" panose="020B0604020202020204" pitchFamily="34" charset="0"/>
                <a:cs typeface="Helvetica" panose="020B0604020202020204" pitchFamily="34" charset="0"/>
              </a:rPr>
              <a:t> </a:t>
            </a:r>
            <a:r>
              <a:rPr lang="en-US" sz="1500" b="1" dirty="0">
                <a:latin typeface="Helvetica" panose="020B0604020202020204" pitchFamily="34" charset="0"/>
                <a:cs typeface="Helvetica" panose="020B0604020202020204" pitchFamily="34" charset="0"/>
              </a:rPr>
              <a:t>of the subject invention in such field of use; </a:t>
            </a:r>
          </a:p>
          <a:p>
            <a:pPr marL="342900" indent="-342900">
              <a:buAutoNum type="arabicParenBoth"/>
            </a:pPr>
            <a:r>
              <a:rPr lang="en-US" sz="1500" dirty="0">
                <a:latin typeface="Helvetica" panose="020B0604020202020204" pitchFamily="34" charset="0"/>
                <a:cs typeface="Helvetica" panose="020B0604020202020204" pitchFamily="34" charset="0"/>
              </a:rPr>
              <a:t>action is necessary to alleviate health or safety needs which are not reasonably satisfied by the </a:t>
            </a:r>
            <a:r>
              <a:rPr lang="en-US" sz="1500" dirty="0">
                <a:highlight>
                  <a:srgbClr val="FFFF00"/>
                </a:highlight>
                <a:latin typeface="Helvetica" panose="020B0604020202020204" pitchFamily="34" charset="0"/>
                <a:cs typeface="Helvetica" panose="020B0604020202020204" pitchFamily="34" charset="0"/>
              </a:rPr>
              <a:t>contractor, assignee</a:t>
            </a:r>
            <a:r>
              <a:rPr lang="en-US" sz="1500" dirty="0">
                <a:latin typeface="Helvetica" panose="020B0604020202020204" pitchFamily="34" charset="0"/>
                <a:cs typeface="Helvetica" panose="020B0604020202020204" pitchFamily="34" charset="0"/>
              </a:rPr>
              <a:t>, or their </a:t>
            </a:r>
            <a:r>
              <a:rPr lang="en-US" sz="1500" dirty="0">
                <a:highlight>
                  <a:srgbClr val="00FF00"/>
                </a:highlight>
                <a:latin typeface="Helvetica" panose="020B0604020202020204" pitchFamily="34" charset="0"/>
                <a:cs typeface="Helvetica" panose="020B0604020202020204" pitchFamily="34" charset="0"/>
              </a:rPr>
              <a:t>licensees</a:t>
            </a:r>
            <a:r>
              <a:rPr lang="en-US" sz="1500" dirty="0">
                <a:latin typeface="Helvetica" panose="020B0604020202020204" pitchFamily="34" charset="0"/>
                <a:cs typeface="Helvetica" panose="020B0604020202020204" pitchFamily="34" charset="0"/>
              </a:rPr>
              <a:t>; </a:t>
            </a:r>
          </a:p>
          <a:p>
            <a:pPr marL="342900" indent="-342900">
              <a:buAutoNum type="arabicParenBoth"/>
            </a:pPr>
            <a:r>
              <a:rPr lang="en-US" sz="1500" dirty="0">
                <a:latin typeface="Helvetica" panose="020B0604020202020204" pitchFamily="34" charset="0"/>
                <a:cs typeface="Helvetica" panose="020B0604020202020204" pitchFamily="34" charset="0"/>
              </a:rPr>
              <a:t>action is necessary to meet requirements for public use specified by Federal regulations and such requirements are not reasonably satisfied by the </a:t>
            </a:r>
            <a:r>
              <a:rPr lang="en-US" sz="1500" dirty="0">
                <a:highlight>
                  <a:srgbClr val="FFFF00"/>
                </a:highlight>
                <a:latin typeface="Helvetica" panose="020B0604020202020204" pitchFamily="34" charset="0"/>
                <a:cs typeface="Helvetica" panose="020B0604020202020204" pitchFamily="34" charset="0"/>
              </a:rPr>
              <a:t>contractor, assignee</a:t>
            </a:r>
            <a:r>
              <a:rPr lang="en-US" sz="1500" dirty="0">
                <a:latin typeface="Helvetica" panose="020B0604020202020204" pitchFamily="34" charset="0"/>
                <a:cs typeface="Helvetica" panose="020B0604020202020204" pitchFamily="34" charset="0"/>
              </a:rPr>
              <a:t>, or </a:t>
            </a:r>
            <a:r>
              <a:rPr lang="en-US" sz="1500" dirty="0">
                <a:highlight>
                  <a:srgbClr val="00FF00"/>
                </a:highlight>
                <a:latin typeface="Helvetica" panose="020B0604020202020204" pitchFamily="34" charset="0"/>
                <a:cs typeface="Helvetica" panose="020B0604020202020204" pitchFamily="34" charset="0"/>
              </a:rPr>
              <a:t>licensees</a:t>
            </a:r>
            <a:r>
              <a:rPr lang="en-US" sz="1500" dirty="0">
                <a:latin typeface="Helvetica" panose="020B0604020202020204" pitchFamily="34" charset="0"/>
                <a:cs typeface="Helvetica" panose="020B0604020202020204" pitchFamily="34" charset="0"/>
              </a:rPr>
              <a:t>; or </a:t>
            </a:r>
          </a:p>
          <a:p>
            <a:pPr marL="342900" indent="-342900">
              <a:buAutoNum type="arabicParenBoth"/>
            </a:pPr>
            <a:r>
              <a:rPr lang="en-US" sz="1500" dirty="0">
                <a:latin typeface="Helvetica" panose="020B0604020202020204" pitchFamily="34" charset="0"/>
                <a:cs typeface="Helvetica" panose="020B0604020202020204" pitchFamily="34" charset="0"/>
              </a:rPr>
              <a:t>action is necessary because the agreement required by section 204 [generally requiring that patented products be manufactured substantially in the United States unless domestic manufacture is not commercially feasible] has not been obtained or waived or because a </a:t>
            </a:r>
            <a:r>
              <a:rPr lang="en-US" sz="1500" dirty="0">
                <a:highlight>
                  <a:srgbClr val="00FF00"/>
                </a:highlight>
                <a:latin typeface="Helvetica" panose="020B0604020202020204" pitchFamily="34" charset="0"/>
                <a:cs typeface="Helvetica" panose="020B0604020202020204" pitchFamily="34" charset="0"/>
              </a:rPr>
              <a:t>licensee</a:t>
            </a:r>
            <a:r>
              <a:rPr lang="en-US" sz="1500" dirty="0">
                <a:latin typeface="Helvetica" panose="020B0604020202020204" pitchFamily="34" charset="0"/>
                <a:cs typeface="Helvetica" panose="020B0604020202020204" pitchFamily="34" charset="0"/>
              </a:rPr>
              <a:t> of the exclusive right to use or sell any subject invention in the United States is in breach of its agreement obtained pursuant to section 204</a:t>
            </a:r>
          </a:p>
          <a:p>
            <a:r>
              <a:rPr lang="en-US" sz="1500" dirty="0">
                <a:solidFill>
                  <a:srgbClr val="FF0000"/>
                </a:solidFill>
                <a:latin typeface="Helvetica" panose="020B0604020202020204" pitchFamily="34" charset="0"/>
                <a:cs typeface="Helvetica" panose="020B0604020202020204" pitchFamily="34" charset="0"/>
              </a:rPr>
              <a:t>* </a:t>
            </a:r>
            <a:r>
              <a:rPr lang="en-US" sz="1500" dirty="0">
                <a:solidFill>
                  <a:srgbClr val="FF0000"/>
                </a:solidFill>
                <a:highlight>
                  <a:srgbClr val="00FFFF"/>
                </a:highlight>
                <a:latin typeface="Helvetica" panose="020B0604020202020204" pitchFamily="34" charset="0"/>
                <a:cs typeface="Helvetica" panose="020B0604020202020204" pitchFamily="34" charset="0"/>
              </a:rPr>
              <a:t>“Practical application” </a:t>
            </a:r>
            <a:r>
              <a:rPr lang="en-US" sz="1500" dirty="0">
                <a:latin typeface="Helvetica" panose="020B0604020202020204" pitchFamily="34" charset="0"/>
                <a:cs typeface="Helvetica" panose="020B0604020202020204" pitchFamily="34" charset="0"/>
              </a:rPr>
              <a:t>means to manufacture in the case of a composition or product, to practice in the case of a process or method, or to operate in the case of a machine or system; and, in each case, </a:t>
            </a:r>
            <a:r>
              <a:rPr lang="en-US" sz="1500" b="1" u="sng" dirty="0">
                <a:highlight>
                  <a:srgbClr val="00FFFF"/>
                </a:highlight>
                <a:latin typeface="Helvetica" panose="020B0604020202020204" pitchFamily="34" charset="0"/>
                <a:cs typeface="Helvetica" panose="020B0604020202020204" pitchFamily="34" charset="0"/>
              </a:rPr>
              <a:t>under such conditions as to establish that the invention is being utilized and</a:t>
            </a:r>
            <a:r>
              <a:rPr lang="en-US" sz="1500" b="1" u="sng" dirty="0">
                <a:latin typeface="Helvetica" panose="020B0604020202020204" pitchFamily="34" charset="0"/>
                <a:cs typeface="Helvetica" panose="020B0604020202020204" pitchFamily="34" charset="0"/>
              </a:rPr>
              <a:t> </a:t>
            </a:r>
            <a:r>
              <a:rPr lang="en-US" sz="1500" dirty="0">
                <a:latin typeface="Helvetica" panose="020B0604020202020204" pitchFamily="34" charset="0"/>
                <a:cs typeface="Helvetica" panose="020B0604020202020204" pitchFamily="34" charset="0"/>
              </a:rPr>
              <a:t>that its benefits are to the extent permitted by law or Government regulations </a:t>
            </a:r>
            <a:r>
              <a:rPr lang="en-US" sz="1500" b="1" u="sng" dirty="0">
                <a:highlight>
                  <a:srgbClr val="00FFFF"/>
                </a:highlight>
                <a:latin typeface="Helvetica" panose="020B0604020202020204" pitchFamily="34" charset="0"/>
                <a:cs typeface="Helvetica" panose="020B0604020202020204" pitchFamily="34" charset="0"/>
              </a:rPr>
              <a:t>available to the public on reasonable terms</a:t>
            </a:r>
            <a:r>
              <a:rPr lang="en-US" sz="1500" dirty="0">
                <a:latin typeface="Helvetica" panose="020B0604020202020204" pitchFamily="34" charset="0"/>
                <a:cs typeface="Helvetica" panose="020B0604020202020204" pitchFamily="34" charset="0"/>
              </a:rPr>
              <a:t>.</a:t>
            </a:r>
            <a:endParaRPr lang="en-US" sz="15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6391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FA38-7672-7ABA-770F-52C4373CCD7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E7922D-8BF8-B03F-6CB9-7914F3DD5F6E}"/>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46A81EC-5A1C-4E23-33B8-D3B565BD7A3A}"/>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1D26A3FA-ADBE-8410-D88D-AAF42192798B}"/>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dirty="0">
                <a:cs typeface="Arial"/>
              </a:rPr>
              <a:t>(Incorrect) Pricing Argument (</a:t>
            </a:r>
            <a:r>
              <a:rPr lang="en-US" b="1" dirty="0" err="1">
                <a:cs typeface="Arial"/>
              </a:rPr>
              <a:t>ctd</a:t>
            </a:r>
            <a:r>
              <a:rPr lang="en-US" b="1" dirty="0">
                <a:cs typeface="Arial"/>
              </a:rPr>
              <a:t>.)</a:t>
            </a:r>
            <a:endParaRPr lang="en-US" b="1" dirty="0">
              <a:cs typeface="Arial" panose="020B0604020202020204" pitchFamily="34" charset="0"/>
            </a:endParaRPr>
          </a:p>
        </p:txBody>
      </p:sp>
      <p:sp>
        <p:nvSpPr>
          <p:cNvPr id="6" name="Content Placeholder 5">
            <a:extLst>
              <a:ext uri="{FF2B5EF4-FFF2-40B4-BE49-F238E27FC236}">
                <a16:creationId xmlns:a16="http://schemas.microsoft.com/office/drawing/2014/main" id="{8BA27045-810F-65B7-2AEF-77A98806E265}"/>
              </a:ext>
            </a:extLst>
          </p:cNvPr>
          <p:cNvSpPr>
            <a:spLocks noGrp="1"/>
          </p:cNvSpPr>
          <p:nvPr>
            <p:ph idx="1"/>
          </p:nvPr>
        </p:nvSpPr>
        <p:spPr>
          <a:xfrm>
            <a:off x="134710" y="1138636"/>
            <a:ext cx="8690508" cy="3549657"/>
          </a:xfrm>
        </p:spPr>
        <p:txBody>
          <a:bodyPr vert="horz" lIns="91440" tIns="45720" rIns="91440" bIns="45720" rtlCol="0" anchor="t">
            <a:normAutofit/>
          </a:bodyPr>
          <a:lstStyle/>
          <a:p>
            <a:pPr marL="457200" indent="-457200">
              <a:buAutoNum type="arabicPeriod"/>
            </a:pPr>
            <a:r>
              <a:rPr lang="en-US" sz="2100" dirty="0">
                <a:latin typeface="Helvetica" panose="020B0604020202020204" pitchFamily="34" charset="0"/>
                <a:cs typeface="Helvetica" panose="020B0604020202020204" pitchFamily="34" charset="0"/>
              </a:rPr>
              <a:t>NIST's rewrite of "practical application" in Criterion 1:</a:t>
            </a:r>
            <a:endParaRPr lang="en-US" dirty="0">
              <a:latin typeface="Helvetica" panose="020B0604020202020204" pitchFamily="34" charset="0"/>
              <a:cs typeface="Helvetica" panose="020B0604020202020204" pitchFamily="34" charset="0"/>
            </a:endParaRPr>
          </a:p>
          <a:p>
            <a:pPr marL="1085850" lvl="1"/>
            <a:r>
              <a:rPr lang="en-US" sz="2100" dirty="0">
                <a:latin typeface="Helvetica" panose="020B0604020202020204" pitchFamily="34" charset="0"/>
                <a:cs typeface="Helvetica" panose="020B0604020202020204" pitchFamily="34" charset="0"/>
              </a:rPr>
              <a:t>March-in available "[</a:t>
            </a:r>
            <a:r>
              <a:rPr lang="en-US" sz="2100" dirty="0" err="1">
                <a:latin typeface="Helvetica" panose="020B0604020202020204" pitchFamily="34" charset="0"/>
                <a:cs typeface="Helvetica" panose="020B0604020202020204" pitchFamily="34" charset="0"/>
              </a:rPr>
              <a:t>i</a:t>
            </a:r>
            <a:r>
              <a:rPr lang="en-US" sz="2100" dirty="0">
                <a:latin typeface="Helvetica" panose="020B0604020202020204" pitchFamily="34" charset="0"/>
                <a:cs typeface="Helvetica" panose="020B0604020202020204" pitchFamily="34" charset="0"/>
              </a:rPr>
              <a:t>]f the contractor or licensee has commercialized the product, but the price or other terms at which the product is currently offered to the public are not reasonable."</a:t>
            </a:r>
          </a:p>
          <a:p>
            <a:pPr marL="1085850" lvl="1"/>
            <a:r>
              <a:rPr lang="en-US" sz="2100" dirty="0">
                <a:latin typeface="Helvetica" panose="020B0604020202020204" pitchFamily="34" charset="0"/>
                <a:cs typeface="Helvetica" panose="020B0604020202020204" pitchFamily="34" charset="0"/>
              </a:rPr>
              <a:t>Agency may consider "factors that unreasonably limit availability of the invention to the public, including the reasonableness of the price and other terms at which the product is made available to end-users."</a:t>
            </a:r>
            <a:endParaRPr lang="en-US" dirty="0">
              <a:latin typeface="Helvetica" panose="020B0604020202020204" pitchFamily="34" charset="0"/>
              <a:cs typeface="Helvetica" panose="020B0604020202020204" pitchFamily="34" charset="0"/>
            </a:endParaRPr>
          </a:p>
          <a:p>
            <a:pPr marL="1028700" lvl="1">
              <a:buFont typeface="Arial" panose="020B0604020202020204" pitchFamily="34" charset="0"/>
              <a:buChar char="•"/>
            </a:pPr>
            <a:endParaRPr lang="en-US" sz="1900" dirty="0">
              <a:latin typeface="Helvetica" panose="020B0604020202020204" pitchFamily="34" charset="0"/>
              <a:cs typeface="Helvetica" panose="020B0604020202020204" pitchFamily="34" charset="0"/>
            </a:endParaRPr>
          </a:p>
          <a:p>
            <a:endParaRPr lang="en-US" sz="1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399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D701C-5276-084E-E2A6-10DED8CCA34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17396C-C19A-2FAD-3D1C-E70B92EB6D96}"/>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87C4EDB-41A2-399F-FC79-10369487532C}"/>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6038EC84-E59D-8CF5-3936-2945CAA90E0E}"/>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dirty="0">
                <a:cs typeface="Arial"/>
              </a:rPr>
              <a:t>(Incorrect) Pricing Argument (</a:t>
            </a:r>
            <a:r>
              <a:rPr lang="en-US" b="1" dirty="0" err="1">
                <a:cs typeface="Arial"/>
              </a:rPr>
              <a:t>ctd</a:t>
            </a:r>
            <a:r>
              <a:rPr lang="en-US" b="1" dirty="0">
                <a:cs typeface="Arial"/>
              </a:rPr>
              <a:t>.)</a:t>
            </a:r>
            <a:endParaRPr lang="en-US" b="1" dirty="0">
              <a:cs typeface="Arial" panose="020B0604020202020204" pitchFamily="34" charset="0"/>
            </a:endParaRPr>
          </a:p>
        </p:txBody>
      </p:sp>
      <p:sp>
        <p:nvSpPr>
          <p:cNvPr id="6" name="Content Placeholder 5">
            <a:extLst>
              <a:ext uri="{FF2B5EF4-FFF2-40B4-BE49-F238E27FC236}">
                <a16:creationId xmlns:a16="http://schemas.microsoft.com/office/drawing/2014/main" id="{495C836C-9EBC-4419-87EF-06130AD4363E}"/>
              </a:ext>
            </a:extLst>
          </p:cNvPr>
          <p:cNvSpPr>
            <a:spLocks noGrp="1"/>
          </p:cNvSpPr>
          <p:nvPr>
            <p:ph idx="1"/>
          </p:nvPr>
        </p:nvSpPr>
        <p:spPr>
          <a:xfrm>
            <a:off x="134710" y="1098390"/>
            <a:ext cx="8690508" cy="3517460"/>
          </a:xfrm>
        </p:spPr>
        <p:txBody>
          <a:bodyPr vert="horz" lIns="91440" tIns="45720" rIns="91440" bIns="45720" rtlCol="0" anchor="t">
            <a:normAutofit/>
          </a:bodyPr>
          <a:lstStyle/>
          <a:p>
            <a:pPr marL="457200" indent="-457200">
              <a:spcBef>
                <a:spcPts val="1400"/>
              </a:spcBef>
            </a:pPr>
            <a:r>
              <a:rPr lang="en-US" sz="2100" dirty="0">
                <a:latin typeface="Helvetica" panose="020B0604020202020204" pitchFamily="34" charset="0"/>
                <a:cs typeface="Helvetica" panose="020B0604020202020204" pitchFamily="34" charset="0"/>
              </a:rPr>
              <a:t>2.  NIST's rewrite of "health or safety needs which are not reasonably satisfied" in Criterion 2:</a:t>
            </a:r>
            <a:endParaRPr lang="en-US" dirty="0">
              <a:latin typeface="Helvetica" panose="020B0604020202020204" pitchFamily="34" charset="0"/>
              <a:cs typeface="Helvetica" panose="020B0604020202020204" pitchFamily="34" charset="0"/>
            </a:endParaRPr>
          </a:p>
          <a:p>
            <a:pPr marL="1085850" lvl="1"/>
            <a:r>
              <a:rPr lang="en-US" sz="2100" dirty="0">
                <a:latin typeface="Helvetica" panose="020B0604020202020204" pitchFamily="34" charset="0"/>
                <a:cs typeface="Helvetica" panose="020B0604020202020204" pitchFamily="34" charset="0"/>
              </a:rPr>
              <a:t>"Is the contractor or the licensee exploiting a health or safety need in order to set a product price that is extreme and unjustified given the totality of circumstances?"</a:t>
            </a:r>
          </a:p>
          <a:p>
            <a:pPr marL="1085850" lvl="1"/>
            <a:r>
              <a:rPr lang="en-US" sz="2100" dirty="0">
                <a:latin typeface="Helvetica" panose="020B0604020202020204" pitchFamily="34" charset="0"/>
                <a:cs typeface="Helvetica" panose="020B0604020202020204" pitchFamily="34" charset="0"/>
              </a:rPr>
              <a:t>"[T]he agency is not limited to reviewing price increases; the initial price may also be considered if it appears that the price is extreme, unjustified, and exploitative of a health or safety need."</a:t>
            </a:r>
            <a:endParaRPr lang="en-US" dirty="0">
              <a:latin typeface="Helvetica" panose="020B0604020202020204" pitchFamily="34" charset="0"/>
              <a:cs typeface="Helvetica" panose="020B0604020202020204" pitchFamily="34" charset="0"/>
            </a:endParaRPr>
          </a:p>
          <a:p>
            <a:pPr marL="1028700" lvl="1">
              <a:buFont typeface="Arial" panose="020B0604020202020204" pitchFamily="34" charset="0"/>
              <a:buChar char="•"/>
            </a:pPr>
            <a:endParaRPr lang="en-US" sz="1900" dirty="0">
              <a:latin typeface="Helvetica" panose="020B0604020202020204" pitchFamily="34" charset="0"/>
              <a:cs typeface="Helvetica" panose="020B0604020202020204" pitchFamily="34" charset="0"/>
            </a:endParaRPr>
          </a:p>
          <a:p>
            <a:endParaRPr lang="en-US" sz="1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81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AF4E2-9770-3D2E-E137-7DC65BDDB47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E7F6267-D872-C098-FCD0-B590C640954A}"/>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669B82A-CB4A-EB77-5AFC-7C894E86E83A}"/>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1613B676-AE12-BDBC-3F5B-18EAFDA4A5B2}"/>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a:rPr>
              <a:t>Overview of AUTM's Comments</a:t>
            </a:r>
            <a:endParaRPr lang="en-US" b="1">
              <a:cs typeface="Arial" panose="020B0604020202020204" pitchFamily="34" charset="0"/>
            </a:endParaRPr>
          </a:p>
        </p:txBody>
      </p:sp>
      <p:sp>
        <p:nvSpPr>
          <p:cNvPr id="6" name="Content Placeholder 5">
            <a:extLst>
              <a:ext uri="{FF2B5EF4-FFF2-40B4-BE49-F238E27FC236}">
                <a16:creationId xmlns:a16="http://schemas.microsoft.com/office/drawing/2014/main" id="{A62BEAD8-84B2-3D2B-B053-BAC76A84F0D5}"/>
              </a:ext>
            </a:extLst>
          </p:cNvPr>
          <p:cNvSpPr>
            <a:spLocks noGrp="1"/>
          </p:cNvSpPr>
          <p:nvPr>
            <p:ph idx="1"/>
          </p:nvPr>
        </p:nvSpPr>
        <p:spPr>
          <a:xfrm>
            <a:off x="133816" y="1237261"/>
            <a:ext cx="8830787" cy="3780420"/>
          </a:xfrm>
        </p:spPr>
        <p:txBody>
          <a:bodyPr vert="horz" lIns="91440" tIns="45720" rIns="91440" bIns="45720" rtlCol="0" anchor="t">
            <a:noAutofit/>
          </a:bodyPr>
          <a:lstStyle/>
          <a:p>
            <a:pPr marL="457200" indent="-457200">
              <a:buFont typeface="+mj-lt"/>
              <a:buAutoNum type="arabicPeriod"/>
            </a:pPr>
            <a:r>
              <a:rPr lang="en-US" sz="2200" dirty="0">
                <a:solidFill>
                  <a:srgbClr val="7F7F7F"/>
                </a:solidFill>
                <a:latin typeface="Helvetica" panose="020B0604020202020204" pitchFamily="34" charset="0"/>
                <a:ea typeface="Calibri"/>
                <a:cs typeface="Helvetica" panose="020B0604020202020204" pitchFamily="34" charset="0"/>
              </a:rPr>
              <a:t>The Draft Guidelines do not align with the letter and intent of the Bayh-Dole Act.</a:t>
            </a:r>
            <a:endParaRPr lang="en-US" sz="2200" dirty="0">
              <a:solidFill>
                <a:srgbClr val="7F7F7F"/>
              </a:solidFill>
              <a:latin typeface="Helvetica" panose="020B0604020202020204" pitchFamily="34" charset="0"/>
              <a:cs typeface="Helvetica" panose="020B0604020202020204" pitchFamily="34" charset="0"/>
            </a:endParaRPr>
          </a:p>
          <a:p>
            <a:pPr marL="914400" lvl="1" indent="-457200" algn="just">
              <a:buFont typeface="+mj-lt"/>
              <a:buAutoNum type="arabicPeriod"/>
            </a:pPr>
            <a:endParaRPr lang="en-US" sz="1200" dirty="0">
              <a:solidFill>
                <a:srgbClr val="7F7F7F"/>
              </a:solidFill>
              <a:latin typeface="Helvetica" panose="020B0604020202020204" pitchFamily="34" charset="0"/>
              <a:ea typeface="Calibri"/>
              <a:cs typeface="Helvetica" panose="020B0604020202020204" pitchFamily="34" charset="0"/>
            </a:endParaRPr>
          </a:p>
          <a:p>
            <a:pPr marL="457200" indent="-457200" algn="just">
              <a:buFont typeface="+mj-lt"/>
              <a:buAutoNum type="arabicPeriod"/>
            </a:pPr>
            <a:r>
              <a:rPr lang="en-US" sz="2200" dirty="0">
                <a:solidFill>
                  <a:srgbClr val="7F7F7F"/>
                </a:solidFill>
                <a:latin typeface="Helvetica" panose="020B0604020202020204" pitchFamily="34" charset="0"/>
                <a:cs typeface="Helvetica" panose="020B0604020202020204" pitchFamily="34" charset="0"/>
              </a:rPr>
              <a:t>Implementation of the Draft Guidelines will do little to nothing to reduce drug costs; in fact, it will likely have the opposite effect.</a:t>
            </a:r>
          </a:p>
          <a:p>
            <a:pPr marL="914400" lvl="1" indent="-457200" algn="just">
              <a:buFont typeface="+mj-lt"/>
              <a:buAutoNum type="arabicPeriod"/>
            </a:pPr>
            <a:endParaRPr lang="en-US" sz="1200" dirty="0">
              <a:solidFill>
                <a:srgbClr val="7F7F7F"/>
              </a:solidFill>
              <a:latin typeface="Helvetica" panose="020B0604020202020204" pitchFamily="34" charset="0"/>
              <a:cs typeface="Helvetica" panose="020B0604020202020204" pitchFamily="34" charset="0"/>
            </a:endParaRPr>
          </a:p>
          <a:p>
            <a:pPr marL="457200" indent="-457200">
              <a:buFont typeface="+mj-lt"/>
              <a:buAutoNum type="arabicPeriod"/>
            </a:pPr>
            <a:r>
              <a:rPr lang="en-US" sz="2200" dirty="0">
                <a:solidFill>
                  <a:srgbClr val="7F7F7F"/>
                </a:solidFill>
                <a:latin typeface="Helvetica" panose="020B0604020202020204" pitchFamily="34" charset="0"/>
                <a:ea typeface="Calibri"/>
                <a:cs typeface="Helvetica" panose="020B0604020202020204" pitchFamily="34" charset="0"/>
              </a:rPr>
              <a:t>These Draft Guidelines will chill investment in federally funded technologies and drive industry to sever its academic collaborations out of fear of being “contaminated by federal funding.”</a:t>
            </a:r>
            <a:endParaRPr lang="en-US" sz="2200" dirty="0">
              <a:solidFill>
                <a:srgbClr val="7F7F7F"/>
              </a:solidFill>
              <a:latin typeface="Helvetica" panose="020B0604020202020204" pitchFamily="34" charset="0"/>
              <a:cs typeface="Helvetica" panose="020B0604020202020204" pitchFamily="34" charset="0"/>
            </a:endParaRPr>
          </a:p>
          <a:p>
            <a:pPr marL="1028700" lvl="1" algn="just"/>
            <a:endParaRPr lang="en-US" sz="1200" dirty="0">
              <a:solidFill>
                <a:srgbClr val="7F7F7F"/>
              </a:solidFill>
              <a:latin typeface="Calibri"/>
              <a:ea typeface="Calibri"/>
              <a:cs typeface="Calibri"/>
            </a:endParaRPr>
          </a:p>
          <a:p>
            <a:endParaRPr lang="en-US" dirty="0">
              <a:solidFill>
                <a:srgbClr val="7F7F7F"/>
              </a:solidFill>
            </a:endParaRPr>
          </a:p>
        </p:txBody>
      </p:sp>
      <p:sp>
        <p:nvSpPr>
          <p:cNvPr id="4" name="TextBox 3">
            <a:extLst>
              <a:ext uri="{FF2B5EF4-FFF2-40B4-BE49-F238E27FC236}">
                <a16:creationId xmlns:a16="http://schemas.microsoft.com/office/drawing/2014/main" id="{7937B9B7-6E3F-DC01-61CD-09BCFD94589D}"/>
              </a:ext>
            </a:extLst>
          </p:cNvPr>
          <p:cNvSpPr txBox="1"/>
          <p:nvPr/>
        </p:nvSpPr>
        <p:spPr>
          <a:xfrm>
            <a:off x="133816" y="4769019"/>
            <a:ext cx="9228703" cy="307777"/>
          </a:xfrm>
          <a:prstGeom prst="rect">
            <a:avLst/>
          </a:prstGeom>
          <a:noFill/>
        </p:spPr>
        <p:txBody>
          <a:bodyPr wrap="square" rtlCol="0">
            <a:spAutoFit/>
          </a:bodyPr>
          <a:lstStyle/>
          <a:p>
            <a:r>
              <a:rPr lang="en-US" sz="1400" dirty="0">
                <a:hlinkClick r:id="rId2"/>
              </a:rPr>
              <a:t>https://autm.net/about-tech-transfer/autm-insight-newsletter/autm-updates/join-the-fight-against-march-in-rights</a:t>
            </a:r>
            <a:r>
              <a:rPr lang="en-US" sz="1400" dirty="0"/>
              <a:t> </a:t>
            </a:r>
          </a:p>
        </p:txBody>
      </p:sp>
    </p:spTree>
    <p:extLst>
      <p:ext uri="{BB962C8B-B14F-4D97-AF65-F5344CB8AC3E}">
        <p14:creationId xmlns:p14="http://schemas.microsoft.com/office/powerpoint/2010/main" val="41036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04ED-3528-5DF2-D4BA-0FC8B101079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AA4102-4E0F-264D-EF79-481894E711A2}"/>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02DF0E2-5550-C333-4CD7-56BCCFC104B7}"/>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130FD5CB-1E6E-3C73-E4C3-3F41DA1B0910}"/>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a:rPr>
              <a:t>Overview of AUTM's Comments</a:t>
            </a:r>
            <a:endParaRPr lang="en-US" b="1">
              <a:cs typeface="Arial" panose="020B0604020202020204" pitchFamily="34" charset="0"/>
            </a:endParaRPr>
          </a:p>
        </p:txBody>
      </p:sp>
      <p:sp>
        <p:nvSpPr>
          <p:cNvPr id="6" name="Content Placeholder 5">
            <a:extLst>
              <a:ext uri="{FF2B5EF4-FFF2-40B4-BE49-F238E27FC236}">
                <a16:creationId xmlns:a16="http://schemas.microsoft.com/office/drawing/2014/main" id="{F8A1DDA5-C01A-425A-81D8-D4C39FA0AA0B}"/>
              </a:ext>
            </a:extLst>
          </p:cNvPr>
          <p:cNvSpPr>
            <a:spLocks noGrp="1"/>
          </p:cNvSpPr>
          <p:nvPr>
            <p:ph idx="1"/>
          </p:nvPr>
        </p:nvSpPr>
        <p:spPr>
          <a:xfrm>
            <a:off x="100941" y="1051353"/>
            <a:ext cx="8942118" cy="4092147"/>
          </a:xfrm>
        </p:spPr>
        <p:txBody>
          <a:bodyPr vert="horz" lIns="91440" tIns="45720" rIns="91440" bIns="45720" rtlCol="0" anchor="t">
            <a:noAutofit/>
          </a:bodyPr>
          <a:lstStyle/>
          <a:p>
            <a:pPr marL="285750" indent="-285750">
              <a:buFont typeface="Arial"/>
              <a:buChar char="•"/>
            </a:pPr>
            <a:r>
              <a:rPr lang="en-US" sz="1600" b="1" dirty="0">
                <a:solidFill>
                  <a:schemeClr val="bg1">
                    <a:lumMod val="50000"/>
                  </a:schemeClr>
                </a:solidFill>
                <a:latin typeface="Helvetica" panose="020B0604020202020204" pitchFamily="34" charset="0"/>
                <a:ea typeface="Calibri"/>
                <a:cs typeface="Helvetica" panose="020B0604020202020204" pitchFamily="34" charset="0"/>
              </a:rPr>
              <a:t>The Draft Guidelines do not align with the letter and intent of the Bayh-Dole Act.</a:t>
            </a:r>
            <a:endParaRPr lang="en-US" sz="1600" dirty="0">
              <a:solidFill>
                <a:schemeClr val="bg1">
                  <a:lumMod val="50000"/>
                </a:schemeClr>
              </a:solidFill>
              <a:latin typeface="Helvetica" panose="020B0604020202020204" pitchFamily="34" charset="0"/>
              <a:cs typeface="Helvetica" panose="020B0604020202020204" pitchFamily="34" charset="0"/>
            </a:endParaRPr>
          </a:p>
          <a:p>
            <a:pPr marL="1028700" lvl="1" algn="just"/>
            <a:r>
              <a:rPr lang="en-US" sz="1600" dirty="0">
                <a:solidFill>
                  <a:schemeClr val="bg1">
                    <a:lumMod val="50000"/>
                  </a:schemeClr>
                </a:solidFill>
                <a:latin typeface="Helvetica" panose="020B0604020202020204" pitchFamily="34" charset="0"/>
                <a:ea typeface="Calibri"/>
                <a:cs typeface="Helvetica" panose="020B0604020202020204" pitchFamily="34" charset="0"/>
              </a:rPr>
              <a:t>The Draft Guidelines act to amend and distort the Bayh-Dole Act. </a:t>
            </a:r>
            <a:endParaRPr lang="en-US" sz="1600" dirty="0">
              <a:solidFill>
                <a:schemeClr val="bg1">
                  <a:lumMod val="50000"/>
                </a:schemeClr>
              </a:solidFill>
              <a:latin typeface="Helvetica" panose="020B0604020202020204" pitchFamily="34" charset="0"/>
              <a:cs typeface="Helvetica" panose="020B0604020202020204" pitchFamily="34" charset="0"/>
            </a:endParaRPr>
          </a:p>
          <a:p>
            <a:pPr marL="1028700" lvl="1" algn="just"/>
            <a:r>
              <a:rPr lang="en-US" sz="1600" dirty="0">
                <a:solidFill>
                  <a:schemeClr val="bg1">
                    <a:lumMod val="50000"/>
                  </a:schemeClr>
                </a:solidFill>
                <a:latin typeface="Helvetica" panose="020B0604020202020204" pitchFamily="34" charset="0"/>
                <a:ea typeface="Calibri"/>
                <a:cs typeface="Helvetica" panose="020B0604020202020204" pitchFamily="34" charset="0"/>
              </a:rPr>
              <a:t>The Draft Guidelines directly conflict with the intent – and 43+ years of the U.S. government’s interpretation – of the Bayh-Dole Act.</a:t>
            </a:r>
          </a:p>
          <a:p>
            <a:pPr lvl="1" indent="0" algn="just">
              <a:buNone/>
            </a:pPr>
            <a:endParaRPr lang="en-US" sz="1600" dirty="0">
              <a:solidFill>
                <a:schemeClr val="bg1">
                  <a:lumMod val="50000"/>
                </a:schemeClr>
              </a:solidFill>
              <a:latin typeface="Helvetica" panose="020B0604020202020204" pitchFamily="34" charset="0"/>
              <a:cs typeface="Helvetica" panose="020B0604020202020204" pitchFamily="34" charset="0"/>
            </a:endParaRPr>
          </a:p>
          <a:p>
            <a:pPr marL="285750" indent="-285750" algn="just">
              <a:buFont typeface="Arial"/>
              <a:buChar char="•"/>
            </a:pPr>
            <a:r>
              <a:rPr lang="en-US" sz="1600" b="1" dirty="0">
                <a:solidFill>
                  <a:schemeClr val="bg1">
                    <a:lumMod val="50000"/>
                  </a:schemeClr>
                </a:solidFill>
                <a:latin typeface="Helvetica" panose="020B0604020202020204" pitchFamily="34" charset="0"/>
                <a:cs typeface="Helvetica" panose="020B0604020202020204" pitchFamily="34" charset="0"/>
              </a:rPr>
              <a:t>Implementation of the Draft Guidelines will do little to nothing to reduce drug costs; in fact, it will likely have the opposite effect.</a:t>
            </a:r>
            <a:endParaRPr lang="en-US" sz="1600" dirty="0">
              <a:solidFill>
                <a:schemeClr val="bg1">
                  <a:lumMod val="50000"/>
                </a:schemeClr>
              </a:solidFill>
              <a:latin typeface="Helvetica" panose="020B0604020202020204" pitchFamily="34" charset="0"/>
              <a:cs typeface="Helvetica" panose="020B0604020202020204" pitchFamily="34" charset="0"/>
            </a:endParaRPr>
          </a:p>
          <a:p>
            <a:pPr marL="1028700" lvl="1" algn="just"/>
            <a:r>
              <a:rPr lang="en-US" sz="1600" dirty="0">
                <a:solidFill>
                  <a:schemeClr val="bg1">
                    <a:lumMod val="50000"/>
                  </a:schemeClr>
                </a:solidFill>
                <a:latin typeface="Helvetica" panose="020B0604020202020204" pitchFamily="34" charset="0"/>
                <a:cs typeface="Helvetica" panose="020B0604020202020204" pitchFamily="34" charset="0"/>
              </a:rPr>
              <a:t>U.S. taxpayers greatly benefit from having strong, robust public-private partnerships.</a:t>
            </a:r>
          </a:p>
          <a:p>
            <a:pPr marL="1028700" lvl="1" algn="just"/>
            <a:r>
              <a:rPr lang="en-US" sz="1600" dirty="0">
                <a:solidFill>
                  <a:schemeClr val="bg1">
                    <a:lumMod val="50000"/>
                  </a:schemeClr>
                </a:solidFill>
                <a:latin typeface="Helvetica" panose="020B0604020202020204" pitchFamily="34" charset="0"/>
                <a:cs typeface="Helvetica" panose="020B0604020202020204" pitchFamily="34" charset="0"/>
              </a:rPr>
              <a:t>The Draft Guidelines will dismantle and create barriers for public-private partnerships, and the U.S.’s economy, taxpayers and patients will suffer as a result.</a:t>
            </a:r>
          </a:p>
          <a:p>
            <a:pPr marL="1028700" lvl="1" algn="just"/>
            <a:r>
              <a:rPr lang="en-US" sz="1600" dirty="0">
                <a:solidFill>
                  <a:schemeClr val="bg1">
                    <a:lumMod val="50000"/>
                  </a:schemeClr>
                </a:solidFill>
                <a:latin typeface="Helvetica" panose="020B0604020202020204" pitchFamily="34" charset="0"/>
                <a:cs typeface="Helvetica" panose="020B0604020202020204" pitchFamily="34" charset="0"/>
              </a:rPr>
              <a:t>The Draft Guidelines are akin to proactively running a bulldozer over a fruitful garden out of fear of weeds, when there are few (if any) weeds to pull.</a:t>
            </a:r>
          </a:p>
          <a:p>
            <a:pPr marL="1028700" lvl="1" algn="just"/>
            <a:r>
              <a:rPr lang="en-US" sz="1600" dirty="0">
                <a:solidFill>
                  <a:schemeClr val="bg1">
                    <a:lumMod val="50000"/>
                  </a:schemeClr>
                </a:solidFill>
                <a:latin typeface="Helvetica" panose="020B0604020202020204" pitchFamily="34" charset="0"/>
                <a:cs typeface="Helvetica" panose="020B0604020202020204" pitchFamily="34" charset="0"/>
              </a:rPr>
              <a:t>What constitutes a “reasonable price” is difficult to define, is subjective, and will send investors and industry running away.</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551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04ED-3528-5DF2-D4BA-0FC8B101079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AA4102-4E0F-264D-EF79-481894E711A2}"/>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02DF0E2-5550-C333-4CD7-56BCCFC104B7}"/>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130FD5CB-1E6E-3C73-E4C3-3F41DA1B0910}"/>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a:rPr>
              <a:t>Overview of AUTM's Comments</a:t>
            </a:r>
            <a:endParaRPr lang="en-US" b="1">
              <a:cs typeface="Arial" panose="020B0604020202020204" pitchFamily="34" charset="0"/>
            </a:endParaRPr>
          </a:p>
        </p:txBody>
      </p:sp>
      <p:sp>
        <p:nvSpPr>
          <p:cNvPr id="6" name="Content Placeholder 5">
            <a:extLst>
              <a:ext uri="{FF2B5EF4-FFF2-40B4-BE49-F238E27FC236}">
                <a16:creationId xmlns:a16="http://schemas.microsoft.com/office/drawing/2014/main" id="{F8A1DDA5-C01A-425A-81D8-D4C39FA0AA0B}"/>
              </a:ext>
            </a:extLst>
          </p:cNvPr>
          <p:cNvSpPr>
            <a:spLocks noGrp="1"/>
          </p:cNvSpPr>
          <p:nvPr>
            <p:ph idx="1"/>
          </p:nvPr>
        </p:nvSpPr>
        <p:spPr>
          <a:xfrm>
            <a:off x="100941" y="1166195"/>
            <a:ext cx="8942118" cy="4092147"/>
          </a:xfrm>
        </p:spPr>
        <p:txBody>
          <a:bodyPr vert="horz" lIns="91440" tIns="45720" rIns="91440" bIns="45720" rtlCol="0" anchor="t">
            <a:noAutofit/>
          </a:bodyPr>
          <a:lstStyle/>
          <a:p>
            <a:pPr marL="285750" indent="-285750">
              <a:buFont typeface="Arial"/>
              <a:buChar char="•"/>
            </a:pPr>
            <a:r>
              <a:rPr lang="en-US" b="1" dirty="0">
                <a:solidFill>
                  <a:schemeClr val="bg1">
                    <a:lumMod val="50000"/>
                  </a:schemeClr>
                </a:solidFill>
                <a:latin typeface="Helvetica" panose="020B0604020202020204" pitchFamily="34" charset="0"/>
                <a:ea typeface="Calibri"/>
                <a:cs typeface="Helvetica" panose="020B0604020202020204" pitchFamily="34" charset="0"/>
              </a:rPr>
              <a:t>These Draft Guidelines will chill investment in federally funded technologies and drive industry to sever its academic collaborations out of fear of being “contaminated by federal funding.”</a:t>
            </a:r>
            <a:endParaRPr lang="en-US" dirty="0">
              <a:solidFill>
                <a:schemeClr val="bg1">
                  <a:lumMod val="50000"/>
                </a:schemeClr>
              </a:solidFill>
              <a:latin typeface="Helvetica" panose="020B0604020202020204" pitchFamily="34" charset="0"/>
              <a:cs typeface="Helvetica" panose="020B0604020202020204" pitchFamily="34" charset="0"/>
            </a:endParaRPr>
          </a:p>
          <a:p>
            <a:pPr marL="1028700" lvl="1" algn="just"/>
            <a:r>
              <a:rPr lang="en-US" dirty="0">
                <a:solidFill>
                  <a:schemeClr val="bg1">
                    <a:lumMod val="50000"/>
                  </a:schemeClr>
                </a:solidFill>
                <a:latin typeface="Helvetica" panose="020B0604020202020204" pitchFamily="34" charset="0"/>
                <a:ea typeface="Calibri"/>
                <a:cs typeface="Helvetica" panose="020B0604020202020204" pitchFamily="34" charset="0"/>
              </a:rPr>
              <a:t>The Draft Guidelines will severely chill private investment in federally funded technologies across industry sectors.</a:t>
            </a:r>
            <a:endParaRPr lang="en-US" dirty="0">
              <a:solidFill>
                <a:schemeClr val="bg1">
                  <a:lumMod val="50000"/>
                </a:schemeClr>
              </a:solidFill>
              <a:latin typeface="Helvetica" panose="020B0604020202020204" pitchFamily="34" charset="0"/>
              <a:cs typeface="Helvetica" panose="020B0604020202020204" pitchFamily="34" charset="0"/>
            </a:endParaRPr>
          </a:p>
          <a:p>
            <a:pPr marL="1028700" lvl="1" algn="just"/>
            <a:r>
              <a:rPr lang="en-US" dirty="0">
                <a:solidFill>
                  <a:schemeClr val="bg1">
                    <a:lumMod val="50000"/>
                  </a:schemeClr>
                </a:solidFill>
                <a:latin typeface="Helvetica" panose="020B0604020202020204" pitchFamily="34" charset="0"/>
                <a:ea typeface="Calibri"/>
                <a:cs typeface="Helvetica" panose="020B0604020202020204" pitchFamily="34" charset="0"/>
              </a:rPr>
              <a:t>The Draft Guidelines will drive industry to sever its collaborations with academic researchers, inflicting substantial damage on the U.S. economy and patients.  </a:t>
            </a:r>
            <a:endParaRPr lang="en-US" dirty="0">
              <a:solidFill>
                <a:schemeClr val="bg1">
                  <a:lumMod val="50000"/>
                </a:schemeClr>
              </a:solidFill>
              <a:latin typeface="Helvetica" panose="020B0604020202020204" pitchFamily="34" charset="0"/>
              <a:cs typeface="Helvetica" panose="020B0604020202020204" pitchFamily="34" charset="0"/>
            </a:endParaRPr>
          </a:p>
          <a:p>
            <a:pPr marL="1028700" lvl="1" algn="just"/>
            <a:r>
              <a:rPr lang="en-US" dirty="0">
                <a:solidFill>
                  <a:schemeClr val="bg1">
                    <a:lumMod val="50000"/>
                  </a:schemeClr>
                </a:solidFill>
                <a:latin typeface="Helvetica" panose="020B0604020202020204" pitchFamily="34" charset="0"/>
                <a:ea typeface="Calibri"/>
                <a:cs typeface="Helvetica" panose="020B0604020202020204" pitchFamily="34" charset="0"/>
              </a:rPr>
              <a:t>The Draft Guidelines will compel industry to shun federally funded technologies and they will wither on the vine, just like they did in the pre-Bayh-Dole days.</a:t>
            </a:r>
            <a:endParaRPr lang="en-US" dirty="0">
              <a:solidFill>
                <a:schemeClr val="bg1">
                  <a:lumMod val="50000"/>
                </a:schemeClr>
              </a:solidFill>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55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8B1BF-A637-4949-3A4E-C5B9302B722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FBE3D00-3814-64C2-9020-53E93429FCCD}"/>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CA7CC379-C59F-7813-C575-73ACC769CA53}"/>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20C7A4F0-B15D-ABD2-6405-FCCFC07FA40C}"/>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a:rPr>
              <a:t>Overview of AUTM's Comments</a:t>
            </a:r>
            <a:endParaRPr lang="en-US" b="1">
              <a:cs typeface="Arial" panose="020B0604020202020204" pitchFamily="34" charset="0"/>
            </a:endParaRPr>
          </a:p>
        </p:txBody>
      </p:sp>
      <p:sp>
        <p:nvSpPr>
          <p:cNvPr id="7" name="Content Placeholder 6">
            <a:extLst>
              <a:ext uri="{FF2B5EF4-FFF2-40B4-BE49-F238E27FC236}">
                <a16:creationId xmlns:a16="http://schemas.microsoft.com/office/drawing/2014/main" id="{320C85B1-6627-BB27-588A-3CF9FAF7E148}"/>
              </a:ext>
            </a:extLst>
          </p:cNvPr>
          <p:cNvSpPr>
            <a:spLocks noGrp="1"/>
          </p:cNvSpPr>
          <p:nvPr>
            <p:ph idx="1"/>
          </p:nvPr>
        </p:nvSpPr>
        <p:spPr>
          <a:xfrm>
            <a:off x="204308" y="964592"/>
            <a:ext cx="8858049" cy="3394472"/>
          </a:xfrm>
        </p:spPr>
        <p:txBody>
          <a:bodyPr vert="horz" lIns="91440" tIns="45720" rIns="91440" bIns="45720" rtlCol="0" anchor="t">
            <a:noAutofit/>
          </a:bodyPr>
          <a:lstStyle/>
          <a:p>
            <a:r>
              <a:rPr lang="en-US" sz="1900" dirty="0">
                <a:latin typeface="Helvetica" panose="020B0604020202020204" pitchFamily="34" charset="0"/>
                <a:cs typeface="Helvetica" panose="020B0604020202020204" pitchFamily="34" charset="0"/>
              </a:rPr>
              <a:t>"In its Request For Information, NIST asks five questions to help it shape future usage of march-in rights. </a:t>
            </a:r>
            <a:r>
              <a:rPr lang="en-US" sz="1900" b="1" dirty="0">
                <a:latin typeface="Helvetica" panose="020B0604020202020204" pitchFamily="34" charset="0"/>
                <a:cs typeface="Helvetica" panose="020B0604020202020204" pitchFamily="34" charset="0"/>
              </a:rPr>
              <a:t>AUTM has determined that, given the underlying premise in all of NIST’s questions is incorrect (i.e., that the Draft Guideline’s expansion of march-in rights is legal and will lower drug prices without harming American innovation), AUTM will not attempt to improve the fatally flawed process proposed by NIST</a:t>
            </a:r>
            <a:r>
              <a:rPr lang="en-US" sz="1900" dirty="0">
                <a:latin typeface="Helvetica" panose="020B0604020202020204" pitchFamily="34" charset="0"/>
                <a:cs typeface="Helvetica" panose="020B0604020202020204" pitchFamily="34" charset="0"/>
              </a:rPr>
              <a:t>."</a:t>
            </a:r>
          </a:p>
          <a:p>
            <a:endParaRPr lang="en-US" sz="1200" dirty="0">
              <a:latin typeface="Helvetica" panose="020B0604020202020204" pitchFamily="34" charset="0"/>
              <a:cs typeface="Helvetica" panose="020B0604020202020204" pitchFamily="34" charset="0"/>
            </a:endParaRPr>
          </a:p>
          <a:p>
            <a:r>
              <a:rPr lang="en-US" sz="1900" dirty="0">
                <a:latin typeface="Helvetica" panose="020B0604020202020204" pitchFamily="34" charset="0"/>
                <a:cs typeface="Helvetica" panose="020B0604020202020204" pitchFamily="34" charset="0"/>
              </a:rPr>
              <a:t>"Before upending 40+ years of legislation, </a:t>
            </a:r>
            <a:r>
              <a:rPr lang="en-US" sz="1900" b="1" dirty="0">
                <a:latin typeface="Helvetica" panose="020B0604020202020204" pitchFamily="34" charset="0"/>
                <a:cs typeface="Helvetica" panose="020B0604020202020204" pitchFamily="34" charset="0"/>
              </a:rPr>
              <a:t>we encourage NIST/the Administration to fully engage stakeholders (beyond the limited 60-day comment period provided) and commission a study on the impact of these Draft Guidelines</a:t>
            </a:r>
            <a:r>
              <a:rPr lang="en-US" sz="1900" dirty="0">
                <a:latin typeface="Helvetica" panose="020B0604020202020204" pitchFamily="34" charset="0"/>
                <a:cs typeface="Helvetica" panose="020B0604020202020204" pitchFamily="34" charset="0"/>
              </a:rPr>
              <a:t> on U.S. innovation, the U.S. economy, and the public good."</a:t>
            </a:r>
          </a:p>
          <a:p>
            <a:endParaRPr lang="en-US" sz="1200" dirty="0">
              <a:latin typeface="Helvetica" panose="020B0604020202020204" pitchFamily="34" charset="0"/>
              <a:cs typeface="Helvetica" panose="020B0604020202020204" pitchFamily="34" charset="0"/>
            </a:endParaRPr>
          </a:p>
          <a:p>
            <a:r>
              <a:rPr lang="en-US" sz="1900" dirty="0">
                <a:latin typeface="Helvetica" panose="020B0604020202020204" pitchFamily="34" charset="0"/>
                <a:cs typeface="Helvetica" panose="020B0604020202020204" pitchFamily="34" charset="0"/>
              </a:rPr>
              <a:t>AUTM is also signing on to another coalition letter requesting that the Draft Guidelines be rescinded.</a:t>
            </a:r>
          </a:p>
          <a:p>
            <a:endParaRPr lang="en-US" sz="1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346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360F-D49A-CE46-9B16-C71AD22FA852}"/>
              </a:ext>
            </a:extLst>
          </p:cNvPr>
          <p:cNvSpPr>
            <a:spLocks noGrp="1"/>
          </p:cNvSpPr>
          <p:nvPr>
            <p:ph type="title"/>
          </p:nvPr>
        </p:nvSpPr>
        <p:spPr/>
        <p:txBody>
          <a:bodyPr>
            <a:normAutofit fontScale="90000"/>
          </a:bodyPr>
          <a:lstStyle/>
          <a:p>
            <a:r>
              <a:rPr lang="en-US" b="1" dirty="0">
                <a:cs typeface="Helvetica"/>
              </a:rPr>
              <a:t>So....What Can YOU Do to Make a Difference?</a:t>
            </a:r>
            <a:endParaRPr lang="en-US" b="1" dirty="0"/>
          </a:p>
        </p:txBody>
      </p:sp>
      <p:sp>
        <p:nvSpPr>
          <p:cNvPr id="3" name="Content Placeholder 2">
            <a:extLst>
              <a:ext uri="{FF2B5EF4-FFF2-40B4-BE49-F238E27FC236}">
                <a16:creationId xmlns:a16="http://schemas.microsoft.com/office/drawing/2014/main" id="{9B216D4E-12BF-2C7B-AF40-2AC0B4E11ED7}"/>
              </a:ext>
            </a:extLst>
          </p:cNvPr>
          <p:cNvSpPr>
            <a:spLocks noGrp="1"/>
          </p:cNvSpPr>
          <p:nvPr>
            <p:ph idx="1"/>
          </p:nvPr>
        </p:nvSpPr>
        <p:spPr>
          <a:xfrm>
            <a:off x="136690" y="1078707"/>
            <a:ext cx="8411317" cy="3514724"/>
          </a:xfrm>
        </p:spPr>
        <p:txBody>
          <a:bodyPr vert="horz" lIns="91440" tIns="45720" rIns="91440" bIns="45720" rtlCol="0" anchor="t">
            <a:normAutofit fontScale="92500" lnSpcReduction="10000"/>
          </a:bodyPr>
          <a:lstStyle/>
          <a:p>
            <a:pPr marL="342900" indent="-342900">
              <a:buAutoNum type="arabicPeriod"/>
            </a:pPr>
            <a:r>
              <a:rPr lang="en-US" dirty="0">
                <a:latin typeface="Helvetica" panose="020B0604020202020204" pitchFamily="34" charset="0"/>
                <a:cs typeface="Helvetica" panose="020B0604020202020204" pitchFamily="34" charset="0"/>
              </a:rPr>
              <a:t>Make sure your organization files its comments with NIST by next Tuesday (Feb. 6</a:t>
            </a:r>
            <a:r>
              <a:rPr lang="en-US" baseline="30000" dirty="0">
                <a:latin typeface="Helvetica" panose="020B0604020202020204" pitchFamily="34" charset="0"/>
                <a:cs typeface="Helvetica" panose="020B0604020202020204" pitchFamily="34" charset="0"/>
              </a:rPr>
              <a:t>th</a:t>
            </a:r>
            <a:r>
              <a:rPr lang="en-US" dirty="0">
                <a:latin typeface="Helvetica" panose="020B0604020202020204" pitchFamily="34" charset="0"/>
                <a:cs typeface="Helvetica" panose="020B0604020202020204" pitchFamily="34" charset="0"/>
              </a:rPr>
              <a:t> 5pm ET) – at this point we have not gotten an extension of that date</a:t>
            </a:r>
          </a:p>
          <a:p>
            <a:pPr marL="1085850" lvl="1" indent="-342900">
              <a:buFont typeface="Courier New"/>
              <a:buChar char="o"/>
            </a:pPr>
            <a:r>
              <a:rPr lang="en-US" dirty="0">
                <a:latin typeface="Helvetica" panose="020B0604020202020204" pitchFamily="34" charset="0"/>
                <a:cs typeface="Helvetica" panose="020B0604020202020204" pitchFamily="34" charset="0"/>
              </a:rPr>
              <a:t>Review the comments sent to you by AUTM</a:t>
            </a:r>
          </a:p>
          <a:p>
            <a:pPr marL="1085850" lvl="1" indent="-342900">
              <a:buFont typeface="Courier New,monospace"/>
              <a:buChar char="o"/>
            </a:pPr>
            <a:r>
              <a:rPr lang="en-US" dirty="0">
                <a:latin typeface="Helvetica" panose="020B0604020202020204" pitchFamily="34" charset="0"/>
                <a:cs typeface="Helvetica" panose="020B0604020202020204" pitchFamily="34" charset="0"/>
              </a:rPr>
              <a:t>Be sure to add any local examples or stories from your own campus or institution</a:t>
            </a:r>
          </a:p>
          <a:p>
            <a:pPr marL="1085850" lvl="1" indent="-342900">
              <a:buFont typeface="Courier New"/>
              <a:buChar char="o"/>
            </a:pPr>
            <a:r>
              <a:rPr lang="en-US" dirty="0">
                <a:latin typeface="Helvetica" panose="020B0604020202020204" pitchFamily="34" charset="0"/>
                <a:cs typeface="Helvetica" panose="020B0604020202020204" pitchFamily="34" charset="0"/>
              </a:rPr>
              <a:t>Use the link provided to file your comments with NIST once ready</a:t>
            </a:r>
          </a:p>
          <a:p>
            <a:pPr lvl="1" indent="0">
              <a:buNone/>
            </a:pPr>
            <a:endParaRPr lang="en-US" dirty="0">
              <a:latin typeface="Helvetica" panose="020B0604020202020204" pitchFamily="34" charset="0"/>
              <a:cs typeface="Helvetica" panose="020B0604020202020204" pitchFamily="34" charset="0"/>
            </a:endParaRPr>
          </a:p>
          <a:p>
            <a:pPr marL="342900" indent="-342900">
              <a:buFontTx/>
              <a:buAutoNum type="arabicPeriod"/>
            </a:pPr>
            <a:r>
              <a:rPr lang="en-US" dirty="0">
                <a:latin typeface="Helvetica" panose="020B0604020202020204" pitchFamily="34" charset="0"/>
                <a:cs typeface="Helvetica" panose="020B0604020202020204" pitchFamily="34" charset="0"/>
              </a:rPr>
              <a:t>Once you have finalized your comments, WORK WITH YOUR FEDERAL RELATIONS TEAM to SHARE YOUR COMMENTS WITH YOUR CONGRESSIONAL DELEGATION, as well as state and local officials</a:t>
            </a:r>
          </a:p>
          <a:p>
            <a:pPr marL="1085850" lvl="1" indent="-342900">
              <a:buFont typeface="Courier New"/>
              <a:buChar char="o"/>
            </a:pPr>
            <a:r>
              <a:rPr lang="en-US" dirty="0">
                <a:latin typeface="Helvetica" panose="020B0604020202020204" pitchFamily="34" charset="0"/>
                <a:cs typeface="Helvetica" panose="020B0604020202020204" pitchFamily="34" charset="0"/>
              </a:rPr>
              <a:t>Encourage THEM to voice their concerns about this proposed plan</a:t>
            </a:r>
          </a:p>
          <a:p>
            <a:pPr marL="1085850" lvl="1" indent="-342900">
              <a:buFont typeface="Courier New"/>
              <a:buChar char="o"/>
            </a:pPr>
            <a:r>
              <a:rPr lang="en-US" dirty="0">
                <a:latin typeface="Helvetica" panose="020B0604020202020204" pitchFamily="34" charset="0"/>
                <a:cs typeface="Helvetica" panose="020B0604020202020204" pitchFamily="34" charset="0"/>
              </a:rPr>
              <a:t>Let them know this plan could seriously reduce your ability to spin off new technologies, create new industries and more jobs regionally </a:t>
            </a:r>
          </a:p>
        </p:txBody>
      </p:sp>
    </p:spTree>
    <p:extLst>
      <p:ext uri="{BB962C8B-B14F-4D97-AF65-F5344CB8AC3E}">
        <p14:creationId xmlns:p14="http://schemas.microsoft.com/office/powerpoint/2010/main" val="81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ABA3-67F8-7255-0675-70A68518E8BB}"/>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6AA45D44-05EE-DE7D-F671-AFF215390649}"/>
              </a:ext>
            </a:extLst>
          </p:cNvPr>
          <p:cNvSpPr>
            <a:spLocks noGrp="1"/>
          </p:cNvSpPr>
          <p:nvPr>
            <p:ph idx="1"/>
          </p:nvPr>
        </p:nvSpPr>
        <p:spPr>
          <a:xfrm>
            <a:off x="215156" y="1126731"/>
            <a:ext cx="8229600" cy="3394472"/>
          </a:xfrm>
        </p:spPr>
        <p:txBody>
          <a:bodyPr vert="horz" lIns="91440" tIns="45720" rIns="91440" bIns="45720" rtlCol="0" anchor="t">
            <a:normAutofit/>
          </a:bodyPr>
          <a:lstStyle/>
          <a:p>
            <a:endParaRPr lang="en-US" sz="2400" b="1" u="sng" dirty="0">
              <a:latin typeface="Helvetica" panose="020B0604020202020204" pitchFamily="34" charset="0"/>
              <a:cs typeface="Helvetica" panose="020B0604020202020204" pitchFamily="34" charset="0"/>
            </a:endParaRPr>
          </a:p>
          <a:p>
            <a:pPr marL="342900" indent="-342900">
              <a:buAutoNum type="arabicParenR"/>
            </a:pPr>
            <a:r>
              <a:rPr lang="en-US" sz="2400" dirty="0">
                <a:latin typeface="Helvetica" panose="020B0604020202020204" pitchFamily="34" charset="0"/>
                <a:cs typeface="Helvetica" panose="020B0604020202020204" pitchFamily="34" charset="0"/>
              </a:rPr>
              <a:t>Overview</a:t>
            </a:r>
          </a:p>
          <a:p>
            <a:pPr marL="342900" indent="-342900">
              <a:buAutoNum type="arabicParenR"/>
            </a:pPr>
            <a:r>
              <a:rPr lang="en-US" sz="2400" dirty="0">
                <a:latin typeface="Helvetica" panose="020B0604020202020204" pitchFamily="34" charset="0"/>
                <a:cs typeface="Helvetica" panose="020B0604020202020204" pitchFamily="34" charset="0"/>
              </a:rPr>
              <a:t>Current March-in Provisions </a:t>
            </a:r>
          </a:p>
          <a:p>
            <a:pPr marL="342900" indent="-342900">
              <a:buAutoNum type="arabicParenR"/>
            </a:pPr>
            <a:r>
              <a:rPr lang="en-US" sz="2400" dirty="0">
                <a:latin typeface="Helvetica" panose="020B0604020202020204" pitchFamily="34" charset="0"/>
                <a:cs typeface="Helvetica" panose="020B0604020202020204" pitchFamily="34" charset="0"/>
              </a:rPr>
              <a:t>Overview of the NIST Guidance Framework</a:t>
            </a:r>
          </a:p>
          <a:p>
            <a:pPr marL="342900" indent="-342900">
              <a:buAutoNum type="arabicParenR"/>
            </a:pPr>
            <a:r>
              <a:rPr lang="en-US" sz="2400" dirty="0">
                <a:latin typeface="Helvetica" panose="020B0604020202020204" pitchFamily="34" charset="0"/>
                <a:cs typeface="Helvetica" panose="020B0604020202020204" pitchFamily="34" charset="0"/>
              </a:rPr>
              <a:t>AUTM’s Comments</a:t>
            </a:r>
          </a:p>
          <a:p>
            <a:pPr marL="342900" indent="-342900">
              <a:buAutoNum type="arabicParenR"/>
            </a:pPr>
            <a:r>
              <a:rPr lang="en-US" sz="2400" dirty="0">
                <a:latin typeface="Helvetica" panose="020B0604020202020204" pitchFamily="34" charset="0"/>
                <a:cs typeface="Helvetica" panose="020B0604020202020204" pitchFamily="34" charset="0"/>
              </a:rPr>
              <a:t>What Our Membership Can Do</a:t>
            </a:r>
          </a:p>
        </p:txBody>
      </p:sp>
    </p:spTree>
    <p:extLst>
      <p:ext uri="{BB962C8B-B14F-4D97-AF65-F5344CB8AC3E}">
        <p14:creationId xmlns:p14="http://schemas.microsoft.com/office/powerpoint/2010/main" val="59052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E514-0FE1-5FD0-C392-4BE7F3DC514F}"/>
              </a:ext>
            </a:extLst>
          </p:cNvPr>
          <p:cNvSpPr>
            <a:spLocks noGrp="1"/>
          </p:cNvSpPr>
          <p:nvPr>
            <p:ph type="title"/>
          </p:nvPr>
        </p:nvSpPr>
        <p:spPr/>
        <p:txBody>
          <a:bodyPr>
            <a:normAutofit fontScale="90000"/>
          </a:bodyPr>
          <a:lstStyle/>
          <a:p>
            <a:r>
              <a:rPr lang="en-US" b="1">
                <a:cs typeface="Helvetica"/>
              </a:rPr>
              <a:t>So....What Can YOU Do to Make a Difference?</a:t>
            </a:r>
            <a:endParaRPr lang="en-US" b="1"/>
          </a:p>
        </p:txBody>
      </p:sp>
      <p:sp>
        <p:nvSpPr>
          <p:cNvPr id="3" name="Content Placeholder 2">
            <a:extLst>
              <a:ext uri="{FF2B5EF4-FFF2-40B4-BE49-F238E27FC236}">
                <a16:creationId xmlns:a16="http://schemas.microsoft.com/office/drawing/2014/main" id="{D3ABE6C6-68E6-4522-69B0-F226B72A46AE}"/>
              </a:ext>
            </a:extLst>
          </p:cNvPr>
          <p:cNvSpPr>
            <a:spLocks noGrp="1"/>
          </p:cNvSpPr>
          <p:nvPr>
            <p:ph idx="1"/>
          </p:nvPr>
        </p:nvSpPr>
        <p:spPr>
          <a:xfrm>
            <a:off x="188451" y="866536"/>
            <a:ext cx="7962568" cy="3534651"/>
          </a:xfrm>
        </p:spPr>
        <p:txBody>
          <a:bodyPr vert="horz" lIns="91440" tIns="45720" rIns="91440" bIns="45720" rtlCol="0" anchor="t">
            <a:noAutofit/>
          </a:bodyPr>
          <a:lstStyle/>
          <a:p>
            <a:pPr marL="320040" indent="-342900">
              <a:spcBef>
                <a:spcPts val="1400"/>
              </a:spcBef>
            </a:pPr>
            <a:r>
              <a:rPr lang="en-US" sz="1700" dirty="0">
                <a:latin typeface="Helvetica" panose="020B0604020202020204" pitchFamily="34" charset="0"/>
                <a:cs typeface="Helvetica" panose="020B0604020202020204" pitchFamily="34" charset="0"/>
              </a:rPr>
              <a:t>3.  Make sure others on your own campus understand why your institution filed the comments it did</a:t>
            </a:r>
          </a:p>
          <a:p>
            <a:pPr lvl="2">
              <a:spcBef>
                <a:spcPts val="900"/>
              </a:spcBef>
              <a:buFont typeface="Courier New"/>
              <a:buChar char="o"/>
            </a:pPr>
            <a:r>
              <a:rPr lang="en-US" sz="1700" dirty="0">
                <a:latin typeface="Helvetica" panose="020B0604020202020204" pitchFamily="34" charset="0"/>
                <a:cs typeface="Helvetica" panose="020B0604020202020204" pitchFamily="34" charset="0"/>
              </a:rPr>
              <a:t>Your senior administrators and your university president</a:t>
            </a:r>
          </a:p>
          <a:p>
            <a:pPr lvl="2">
              <a:spcBef>
                <a:spcPts val="400"/>
              </a:spcBef>
              <a:buFont typeface="Courier New"/>
              <a:buChar char="o"/>
            </a:pPr>
            <a:r>
              <a:rPr lang="en-US" sz="1700" dirty="0">
                <a:latin typeface="Helvetica" panose="020B0604020202020204" pitchFamily="34" charset="0"/>
                <a:cs typeface="Helvetica" panose="020B0604020202020204" pitchFamily="34" charset="0"/>
              </a:rPr>
              <a:t>Members of your board of regents</a:t>
            </a:r>
          </a:p>
          <a:p>
            <a:pPr lvl="2">
              <a:spcBef>
                <a:spcPts val="400"/>
              </a:spcBef>
              <a:buFont typeface="Courier New"/>
              <a:buChar char="o"/>
            </a:pPr>
            <a:r>
              <a:rPr lang="en-US" sz="1700" dirty="0">
                <a:latin typeface="Helvetica" panose="020B0604020202020204" pitchFamily="34" charset="0"/>
                <a:cs typeface="Helvetica" panose="020B0604020202020204" pitchFamily="34" charset="0"/>
              </a:rPr>
              <a:t>Senior research and economic development officers</a:t>
            </a:r>
          </a:p>
          <a:p>
            <a:pPr lvl="2">
              <a:spcBef>
                <a:spcPts val="400"/>
              </a:spcBef>
              <a:buFont typeface="Courier New"/>
              <a:buChar char="o"/>
            </a:pPr>
            <a:r>
              <a:rPr lang="en-US" sz="1700" dirty="0">
                <a:latin typeface="Helvetica" panose="020B0604020202020204" pitchFamily="34" charset="0"/>
                <a:cs typeface="Helvetica" panose="020B0604020202020204" pitchFamily="34" charset="0"/>
              </a:rPr>
              <a:t>Regional research and economic development collaborations</a:t>
            </a:r>
          </a:p>
          <a:p>
            <a:pPr>
              <a:spcBef>
                <a:spcPts val="1400"/>
              </a:spcBef>
            </a:pPr>
            <a:r>
              <a:rPr lang="en-US" sz="1700" dirty="0">
                <a:latin typeface="Helvetica" panose="020B0604020202020204" pitchFamily="34" charset="0"/>
                <a:cs typeface="Helvetica" panose="020B0604020202020204" pitchFamily="34" charset="0"/>
              </a:rPr>
              <a:t>4.  Keep up the drum beat even after the February 6th date</a:t>
            </a:r>
          </a:p>
          <a:p>
            <a:pPr marL="1028700" lvl="1">
              <a:spcBef>
                <a:spcPts val="900"/>
              </a:spcBef>
              <a:buFont typeface="Courier New"/>
              <a:buChar char="o"/>
            </a:pPr>
            <a:r>
              <a:rPr lang="en-US" sz="1700" dirty="0">
                <a:latin typeface="Helvetica" panose="020B0604020202020204" pitchFamily="34" charset="0"/>
                <a:cs typeface="Helvetica" panose="020B0604020202020204" pitchFamily="34" charset="0"/>
              </a:rPr>
              <a:t>Any final decisions may be weeks or months away</a:t>
            </a:r>
          </a:p>
          <a:p>
            <a:pPr marL="1028700" lvl="1">
              <a:spcBef>
                <a:spcPts val="400"/>
              </a:spcBef>
              <a:buFont typeface="Courier New"/>
              <a:buChar char="o"/>
            </a:pPr>
            <a:r>
              <a:rPr lang="en-US" sz="1700" dirty="0">
                <a:latin typeface="Helvetica" panose="020B0604020202020204" pitchFamily="34" charset="0"/>
                <a:cs typeface="Helvetica" panose="020B0604020202020204" pitchFamily="34" charset="0"/>
              </a:rPr>
              <a:t>We need to keep up the pressure on NIST not to include "reasonable pricing" in its march-in guidelines</a:t>
            </a:r>
          </a:p>
          <a:p>
            <a:pPr marL="1028700" lvl="1">
              <a:spcBef>
                <a:spcPts val="400"/>
              </a:spcBef>
              <a:buFont typeface="Courier New"/>
              <a:buChar char="o"/>
            </a:pPr>
            <a:r>
              <a:rPr lang="en-US" sz="1700" dirty="0">
                <a:latin typeface="Helvetica" panose="020B0604020202020204" pitchFamily="34" charset="0"/>
                <a:cs typeface="Helvetica" panose="020B0604020202020204" pitchFamily="34" charset="0"/>
              </a:rPr>
              <a:t>See if your institution will do an op-ed locally </a:t>
            </a:r>
          </a:p>
          <a:p>
            <a:pPr marL="1028700" lvl="1">
              <a:spcBef>
                <a:spcPts val="400"/>
              </a:spcBef>
              <a:buFont typeface="Courier New"/>
              <a:buChar char="o"/>
            </a:pPr>
            <a:r>
              <a:rPr lang="en-US" sz="1700" dirty="0">
                <a:latin typeface="Helvetica" panose="020B0604020202020204" pitchFamily="34" charset="0"/>
                <a:cs typeface="Helvetica" panose="020B0604020202020204" pitchFamily="34" charset="0"/>
              </a:rPr>
              <a:t>If the government wants to deal with drug pricing, there are other ways besides turning the Bayh-Dole law on its head</a:t>
            </a:r>
          </a:p>
          <a:p>
            <a:pPr marL="1028700" lvl="1">
              <a:buFont typeface="Courier New"/>
              <a:buChar char="o"/>
            </a:pPr>
            <a:endParaRPr lang="en-US" sz="17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736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595AA-5532-4749-B66A-62A5050251CA}"/>
              </a:ext>
            </a:extLst>
          </p:cNvPr>
          <p:cNvSpPr txBox="1"/>
          <p:nvPr/>
        </p:nvSpPr>
        <p:spPr>
          <a:xfrm>
            <a:off x="1293946" y="2240202"/>
            <a:ext cx="6052930" cy="1323439"/>
          </a:xfrm>
          <a:prstGeom prst="rect">
            <a:avLst/>
          </a:prstGeom>
          <a:noFill/>
        </p:spPr>
        <p:txBody>
          <a:bodyPr wrap="square" lIns="91440" tIns="45720" rIns="91440" bIns="45720" rtlCol="0" anchor="t">
            <a:spAutoFit/>
          </a:bodyPr>
          <a:lstStyle/>
          <a:p>
            <a:pPr algn="ctr"/>
            <a:r>
              <a:rPr lang="en-US" sz="4000" dirty="0">
                <a:solidFill>
                  <a:schemeClr val="bg1">
                    <a:lumMod val="50000"/>
                  </a:schemeClr>
                </a:solidFill>
              </a:rPr>
              <a:t>Questions?</a:t>
            </a:r>
            <a:endParaRPr lang="en-US" sz="3200" dirty="0">
              <a:solidFill>
                <a:schemeClr val="bg1">
                  <a:lumMod val="50000"/>
                </a:schemeClr>
              </a:solidFill>
            </a:endParaRPr>
          </a:p>
          <a:p>
            <a:pPr algn="ctr"/>
            <a:endParaRPr lang="en-US" sz="4000">
              <a:solidFill>
                <a:schemeClr val="bg1">
                  <a:lumMod val="50000"/>
                </a:schemeClr>
              </a:solidFill>
            </a:endParaRPr>
          </a:p>
        </p:txBody>
      </p:sp>
    </p:spTree>
    <p:extLst>
      <p:ext uri="{BB962C8B-B14F-4D97-AF65-F5344CB8AC3E}">
        <p14:creationId xmlns:p14="http://schemas.microsoft.com/office/powerpoint/2010/main" val="31546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ED390-2AD3-2743-F9DB-FE54D4815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76B02-09B3-DD80-DB68-D449DB3AC928}"/>
              </a:ext>
            </a:extLst>
          </p:cNvPr>
          <p:cNvSpPr>
            <a:spLocks noGrp="1"/>
          </p:cNvSpPr>
          <p:nvPr>
            <p:ph type="title"/>
          </p:nvPr>
        </p:nvSpPr>
        <p:spPr>
          <a:xfrm>
            <a:off x="2784131" y="731131"/>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F2331950-B365-CC12-CC1F-03D2E0029ED6}"/>
              </a:ext>
            </a:extLst>
          </p:cNvPr>
          <p:cNvSpPr txBox="1">
            <a:spLocks/>
          </p:cNvSpPr>
          <p:nvPr/>
        </p:nvSpPr>
        <p:spPr>
          <a:xfrm>
            <a:off x="134710" y="7589"/>
            <a:ext cx="9143999" cy="857250"/>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dirty="0">
                <a:cs typeface="Arial"/>
              </a:rPr>
              <a:t>The Bayh-Dole Act  </a:t>
            </a:r>
            <a:endParaRPr lang="en-US" b="1">
              <a:cs typeface="Arial" panose="020B0604020202020204" pitchFamily="34" charset="0"/>
            </a:endParaRPr>
          </a:p>
          <a:p>
            <a:r>
              <a:rPr lang="en-US" dirty="0">
                <a:cs typeface="Helvetica"/>
              </a:rPr>
              <a:t>(P.L. 96-517, Patent and Trademark Act Amendments of 1980)</a:t>
            </a:r>
            <a:endParaRPr lang="en-US" b="1" dirty="0">
              <a:cs typeface="Helvetica"/>
            </a:endParaRPr>
          </a:p>
        </p:txBody>
      </p:sp>
      <p:sp>
        <p:nvSpPr>
          <p:cNvPr id="6" name="Content Placeholder 5">
            <a:extLst>
              <a:ext uri="{FF2B5EF4-FFF2-40B4-BE49-F238E27FC236}">
                <a16:creationId xmlns:a16="http://schemas.microsoft.com/office/drawing/2014/main" id="{BC83C363-BCFF-6B4B-DF41-08BBFC8FDAFF}"/>
              </a:ext>
            </a:extLst>
          </p:cNvPr>
          <p:cNvSpPr>
            <a:spLocks noGrp="1"/>
          </p:cNvSpPr>
          <p:nvPr>
            <p:ph idx="1"/>
          </p:nvPr>
        </p:nvSpPr>
        <p:spPr>
          <a:xfrm>
            <a:off x="205336" y="943452"/>
            <a:ext cx="8444840" cy="1929625"/>
          </a:xfrm>
        </p:spPr>
        <p:txBody>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Created a </a:t>
            </a:r>
            <a:r>
              <a:rPr lang="en-US" b="1" u="sng" dirty="0">
                <a:latin typeface="Helvetica" panose="020B0604020202020204" pitchFamily="34" charset="0"/>
                <a:cs typeface="Helvetica" panose="020B0604020202020204" pitchFamily="34" charset="0"/>
              </a:rPr>
              <a:t>uniform patent policy </a:t>
            </a:r>
            <a:r>
              <a:rPr lang="en-US" dirty="0">
                <a:latin typeface="Helvetica" panose="020B0604020202020204" pitchFamily="34" charset="0"/>
                <a:cs typeface="Helvetica" panose="020B0604020202020204" pitchFamily="34" charset="0"/>
              </a:rPr>
              <a:t>among the many federal agencies that fund research, enabling small businesses and non-profit organizations, including universities, to </a:t>
            </a:r>
            <a:r>
              <a:rPr lang="en-US" b="1" u="sng" dirty="0">
                <a:latin typeface="Helvetica" panose="020B0604020202020204" pitchFamily="34" charset="0"/>
                <a:cs typeface="Helvetica" panose="020B0604020202020204" pitchFamily="34" charset="0"/>
              </a:rPr>
              <a:t>retain title to inventions made under federally-funded research programs.</a:t>
            </a: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graphicFrame>
        <p:nvGraphicFramePr>
          <p:cNvPr id="3" name="Chart 2">
            <a:extLst>
              <a:ext uri="{FF2B5EF4-FFF2-40B4-BE49-F238E27FC236}">
                <a16:creationId xmlns:a16="http://schemas.microsoft.com/office/drawing/2014/main" id="{DF95D106-9770-9278-CA5D-7050FE7F88D1}"/>
              </a:ext>
            </a:extLst>
          </p:cNvPr>
          <p:cNvGraphicFramePr>
            <a:graphicFrameLocks/>
          </p:cNvGraphicFramePr>
          <p:nvPr/>
        </p:nvGraphicFramePr>
        <p:xfrm>
          <a:off x="1963510" y="228232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54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67FC-2311-92AC-2653-1BDA6B2C0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D53E7-54C8-FE06-278C-1104D8C225CA}"/>
              </a:ext>
            </a:extLst>
          </p:cNvPr>
          <p:cNvSpPr>
            <a:spLocks noGrp="1"/>
          </p:cNvSpPr>
          <p:nvPr>
            <p:ph type="title"/>
          </p:nvPr>
        </p:nvSpPr>
        <p:spPr>
          <a:xfrm>
            <a:off x="2784131" y="731131"/>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8FEB4590-37F6-C4D2-893C-F3057CAA7819}"/>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dirty="0">
                <a:cs typeface="Arial"/>
              </a:rPr>
              <a:t>US University Funding by Type</a:t>
            </a:r>
            <a:endParaRPr lang="en-US" dirty="0"/>
          </a:p>
        </p:txBody>
      </p:sp>
      <p:pic>
        <p:nvPicPr>
          <p:cNvPr id="8" name="Picture 7">
            <a:extLst>
              <a:ext uri="{FF2B5EF4-FFF2-40B4-BE49-F238E27FC236}">
                <a16:creationId xmlns:a16="http://schemas.microsoft.com/office/drawing/2014/main" id="{BF8BB6F6-74BF-437F-AECE-0854B58CED40}"/>
              </a:ext>
            </a:extLst>
          </p:cNvPr>
          <p:cNvPicPr>
            <a:picLocks noChangeAspect="1"/>
          </p:cNvPicPr>
          <p:nvPr/>
        </p:nvPicPr>
        <p:blipFill>
          <a:blip r:embed="rId2"/>
          <a:stretch>
            <a:fillRect/>
          </a:stretch>
        </p:blipFill>
        <p:spPr>
          <a:xfrm>
            <a:off x="797315" y="912916"/>
            <a:ext cx="6799740" cy="4230585"/>
          </a:xfrm>
          <a:prstGeom prst="rect">
            <a:avLst/>
          </a:prstGeom>
        </p:spPr>
      </p:pic>
    </p:spTree>
    <p:extLst>
      <p:ext uri="{BB962C8B-B14F-4D97-AF65-F5344CB8AC3E}">
        <p14:creationId xmlns:p14="http://schemas.microsoft.com/office/powerpoint/2010/main" val="19111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316B-48B7-8EFC-534E-378A964DA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569CC-CB0F-DA97-F777-FC2AC252C3CD}"/>
              </a:ext>
            </a:extLst>
          </p:cNvPr>
          <p:cNvSpPr>
            <a:spLocks noGrp="1"/>
          </p:cNvSpPr>
          <p:nvPr>
            <p:ph type="title"/>
          </p:nvPr>
        </p:nvSpPr>
        <p:spPr>
          <a:xfrm>
            <a:off x="2784131" y="688518"/>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8924126A-1397-51DF-18D9-0A8AB92DCFBD}"/>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dirty="0">
                <a:solidFill>
                  <a:srgbClr val="FFFFFF"/>
                </a:solidFill>
                <a:cs typeface="Arial"/>
              </a:rPr>
              <a:t>March-in History</a:t>
            </a:r>
          </a:p>
        </p:txBody>
      </p:sp>
      <p:sp>
        <p:nvSpPr>
          <p:cNvPr id="6" name="Content Placeholder 5">
            <a:extLst>
              <a:ext uri="{FF2B5EF4-FFF2-40B4-BE49-F238E27FC236}">
                <a16:creationId xmlns:a16="http://schemas.microsoft.com/office/drawing/2014/main" id="{591CC1BD-E181-727C-86EE-0AD95B682A16}"/>
              </a:ext>
            </a:extLst>
          </p:cNvPr>
          <p:cNvSpPr>
            <a:spLocks noGrp="1"/>
          </p:cNvSpPr>
          <p:nvPr>
            <p:ph idx="1"/>
          </p:nvPr>
        </p:nvSpPr>
        <p:spPr>
          <a:xfrm>
            <a:off x="136727" y="864839"/>
            <a:ext cx="8689960" cy="3906394"/>
          </a:xfrm>
        </p:spPr>
        <p:txBody>
          <a:bodyPr vert="horz" lIns="91440" tIns="45720" rIns="91440" bIns="45720" rtlCol="0" anchor="t">
            <a:normAutofit/>
          </a:bodyPr>
          <a:lstStyle/>
          <a:p>
            <a:pPr marL="1028700" lvl="1">
              <a:buFont typeface="Arial" panose="020B0604020202020204" pitchFamily="34" charset="0"/>
              <a:buChar char="•"/>
            </a:pPr>
            <a:r>
              <a:rPr lang="en-US" sz="2000" dirty="0">
                <a:latin typeface="Helvetica"/>
                <a:cs typeface="Helvetica"/>
              </a:rPr>
              <a:t>8 March-in Right petitions have been filed </a:t>
            </a:r>
            <a:endParaRPr lang="en-US" sz="2000" dirty="0">
              <a:latin typeface="Helvetica" panose="020B0604020202020204" pitchFamily="34" charset="0"/>
              <a:cs typeface="Helvetica" panose="020B0604020202020204" pitchFamily="34" charset="0"/>
            </a:endParaRPr>
          </a:p>
          <a:p>
            <a:pPr marL="1028700" lvl="1">
              <a:buFont typeface="Arial" panose="020B0604020202020204" pitchFamily="34" charset="0"/>
              <a:buChar char="•"/>
            </a:pPr>
            <a:r>
              <a:rPr lang="en-US" sz="2000" dirty="0">
                <a:latin typeface="Helvetica"/>
                <a:cs typeface="Helvetica"/>
              </a:rPr>
              <a:t>ALL of them have been denied (by both Democratic and Republican Administrations)</a:t>
            </a:r>
          </a:p>
          <a:p>
            <a:pPr marL="1028700" lvl="1">
              <a:buFont typeface="Arial" panose="020B0604020202020204" pitchFamily="34" charset="0"/>
              <a:buChar char="•"/>
            </a:pPr>
            <a:r>
              <a:rPr lang="en-US" sz="2000" dirty="0">
                <a:latin typeface="Helvetica"/>
                <a:cs typeface="Helvetica"/>
              </a:rPr>
              <a:t>Latest example (Xtandi):</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82BC8BDD-C24F-4D66-01BE-D4679770778E}"/>
              </a:ext>
            </a:extLst>
          </p:cNvPr>
          <p:cNvPicPr>
            <a:picLocks noChangeAspect="1"/>
          </p:cNvPicPr>
          <p:nvPr/>
        </p:nvPicPr>
        <p:blipFill rotWithShape="1">
          <a:blip r:embed="rId3"/>
          <a:srcRect l="57575" t="29763" r="19569" b="56442"/>
          <a:stretch/>
        </p:blipFill>
        <p:spPr>
          <a:xfrm>
            <a:off x="1385933" y="2317511"/>
            <a:ext cx="6195848" cy="1168639"/>
          </a:xfrm>
          <a:prstGeom prst="rect">
            <a:avLst/>
          </a:prstGeom>
        </p:spPr>
      </p:pic>
      <p:pic>
        <p:nvPicPr>
          <p:cNvPr id="8" name="Picture 7">
            <a:extLst>
              <a:ext uri="{FF2B5EF4-FFF2-40B4-BE49-F238E27FC236}">
                <a16:creationId xmlns:a16="http://schemas.microsoft.com/office/drawing/2014/main" id="{0E7768D4-189E-673B-ECE1-3C84D8BCF83B}"/>
              </a:ext>
            </a:extLst>
          </p:cNvPr>
          <p:cNvPicPr>
            <a:picLocks noChangeAspect="1"/>
          </p:cNvPicPr>
          <p:nvPr/>
        </p:nvPicPr>
        <p:blipFill>
          <a:blip r:embed="rId4"/>
          <a:stretch>
            <a:fillRect/>
          </a:stretch>
        </p:blipFill>
        <p:spPr>
          <a:xfrm>
            <a:off x="696912" y="3561863"/>
            <a:ext cx="7569589" cy="679485"/>
          </a:xfrm>
          <a:prstGeom prst="rect">
            <a:avLst/>
          </a:prstGeom>
        </p:spPr>
      </p:pic>
      <p:pic>
        <p:nvPicPr>
          <p:cNvPr id="10" name="Picture 9">
            <a:extLst>
              <a:ext uri="{FF2B5EF4-FFF2-40B4-BE49-F238E27FC236}">
                <a16:creationId xmlns:a16="http://schemas.microsoft.com/office/drawing/2014/main" id="{53548523-DA3A-2AE3-85C1-7978CF40B5E3}"/>
              </a:ext>
            </a:extLst>
          </p:cNvPr>
          <p:cNvPicPr>
            <a:picLocks noChangeAspect="1"/>
          </p:cNvPicPr>
          <p:nvPr/>
        </p:nvPicPr>
        <p:blipFill rotWithShape="1">
          <a:blip r:embed="rId5"/>
          <a:srcRect t="6746"/>
          <a:stretch/>
        </p:blipFill>
        <p:spPr>
          <a:xfrm>
            <a:off x="656089" y="4103720"/>
            <a:ext cx="7239372" cy="562585"/>
          </a:xfrm>
          <a:prstGeom prst="rect">
            <a:avLst/>
          </a:prstGeom>
        </p:spPr>
      </p:pic>
    </p:spTree>
    <p:extLst>
      <p:ext uri="{BB962C8B-B14F-4D97-AF65-F5344CB8AC3E}">
        <p14:creationId xmlns:p14="http://schemas.microsoft.com/office/powerpoint/2010/main" val="391441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131" y="731131"/>
            <a:ext cx="4492999" cy="624028"/>
          </a:xfrm>
        </p:spPr>
        <p:txBody>
          <a:bodyPr/>
          <a:lstStyle/>
          <a:p>
            <a:r>
              <a:rPr lang="en-US" b="1"/>
              <a:t>Mission</a:t>
            </a:r>
            <a:endParaRPr lang="en-US" sz="1529"/>
          </a:p>
        </p:txBody>
      </p:sp>
      <p:sp>
        <p:nvSpPr>
          <p:cNvPr id="5" name="Title 1"/>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dirty="0">
                <a:cs typeface="Arial"/>
              </a:rPr>
              <a:t>Draft Interagency Guidance Framework</a:t>
            </a:r>
          </a:p>
        </p:txBody>
      </p:sp>
      <p:sp>
        <p:nvSpPr>
          <p:cNvPr id="4" name="Content Placeholder 3">
            <a:extLst>
              <a:ext uri="{FF2B5EF4-FFF2-40B4-BE49-F238E27FC236}">
                <a16:creationId xmlns:a16="http://schemas.microsoft.com/office/drawing/2014/main" id="{44407F0D-C8D6-2278-5976-5DAE38FAAD1D}"/>
              </a:ext>
            </a:extLst>
          </p:cNvPr>
          <p:cNvSpPr>
            <a:spLocks noGrp="1"/>
          </p:cNvSpPr>
          <p:nvPr>
            <p:ph idx="1"/>
          </p:nvPr>
        </p:nvSpPr>
        <p:spPr>
          <a:xfrm>
            <a:off x="134710" y="864839"/>
            <a:ext cx="8229600" cy="3394472"/>
          </a:xfrm>
        </p:spPr>
        <p:txBody>
          <a:bodyPr vert="horz" lIns="91440" tIns="45720" rIns="91440" bIns="45720" rtlCol="0" anchor="t">
            <a:noAutofit/>
          </a:bodyPr>
          <a:lstStyle/>
          <a:p>
            <a:r>
              <a:rPr lang="en-US" b="1" u="sng" dirty="0">
                <a:latin typeface="Helvetica" panose="020B0604020202020204" pitchFamily="34" charset="0"/>
                <a:cs typeface="Helvetica" panose="020B0604020202020204" pitchFamily="34" charset="0"/>
              </a:rPr>
              <a:t>12/8/2023</a:t>
            </a:r>
          </a:p>
          <a:p>
            <a:pPr marL="285750" indent="-285750">
              <a:buFont typeface="Calibri"/>
              <a:buChar char="-"/>
            </a:pPr>
            <a:r>
              <a:rPr lang="en-US" dirty="0">
                <a:latin typeface="Helvetica" panose="020B0604020202020204" pitchFamily="34" charset="0"/>
                <a:cs typeface="Helvetica" panose="020B0604020202020204" pitchFamily="34" charset="0"/>
              </a:rPr>
              <a:t>NIST releases draft interagency Guidance Framework for Considering the Exercise of March-in Rights.</a:t>
            </a:r>
          </a:p>
          <a:p>
            <a:pPr marL="285750" indent="-285750">
              <a:buFont typeface="Calibri"/>
              <a:buChar char="-"/>
            </a:pPr>
            <a:r>
              <a:rPr lang="en-US" dirty="0">
                <a:latin typeface="Helvetica" panose="020B0604020202020204" pitchFamily="34" charset="0"/>
                <a:cs typeface="Helvetica" panose="020B0604020202020204" pitchFamily="34" charset="0"/>
              </a:rPr>
              <a:t>The goal of the framework document is to provide funding agencies with clear guidance on when to use march-in rights.</a:t>
            </a:r>
          </a:p>
          <a:p>
            <a:pPr marL="285750" indent="-285750">
              <a:buFont typeface="Calibri"/>
              <a:buChar char="-"/>
            </a:pPr>
            <a:r>
              <a:rPr lang="en-US" dirty="0">
                <a:latin typeface="Helvetica" panose="020B0604020202020204" pitchFamily="34" charset="0"/>
                <a:cs typeface="Helvetica" panose="020B0604020202020204" pitchFamily="34" charset="0"/>
              </a:rPr>
              <a:t>March-in available "[</a:t>
            </a:r>
            <a:r>
              <a:rPr lang="en-US" dirty="0" err="1">
                <a:latin typeface="Helvetica" panose="020B0604020202020204" pitchFamily="34" charset="0"/>
                <a:cs typeface="Helvetica" panose="020B0604020202020204" pitchFamily="34" charset="0"/>
              </a:rPr>
              <a:t>i</a:t>
            </a:r>
            <a:r>
              <a:rPr lang="en-US" dirty="0">
                <a:latin typeface="Helvetica" panose="020B0604020202020204" pitchFamily="34" charset="0"/>
                <a:cs typeface="Helvetica" panose="020B0604020202020204" pitchFamily="34" charset="0"/>
              </a:rPr>
              <a:t>]f the contractor or licensee has commercialized the product, but the price or other terms at which the product is currently offered to the public are not reasonable."</a:t>
            </a:r>
          </a:p>
          <a:p>
            <a:pPr marL="285750" indent="-285750">
              <a:buFont typeface="Calibri"/>
              <a:buChar char="-"/>
            </a:pPr>
            <a:endParaRPr lang="en-US" sz="1200" dirty="0">
              <a:latin typeface="Helvetica" panose="020B0604020202020204" pitchFamily="34" charset="0"/>
              <a:cs typeface="Helvetica" panose="020B0604020202020204" pitchFamily="34" charset="0"/>
            </a:endParaRPr>
          </a:p>
          <a:p>
            <a:r>
              <a:rPr lang="en-US" b="1" u="sng" dirty="0">
                <a:latin typeface="Helvetica" panose="020B0604020202020204" pitchFamily="34" charset="0"/>
                <a:cs typeface="Helvetica" panose="020B0604020202020204" pitchFamily="34" charset="0"/>
              </a:rPr>
              <a:t>2/6/2024 (5pm ET)</a:t>
            </a:r>
          </a:p>
          <a:p>
            <a:pPr marL="285750" indent="-285750">
              <a:buFont typeface="Calibri"/>
              <a:buChar char="-"/>
            </a:pPr>
            <a:r>
              <a:rPr lang="en-US" dirty="0">
                <a:latin typeface="Helvetica" panose="020B0604020202020204" pitchFamily="34" charset="0"/>
                <a:cs typeface="Helvetica" panose="020B0604020202020204" pitchFamily="34" charset="0"/>
              </a:rPr>
              <a:t>Comments due to NIST (currently 42K comments).</a:t>
            </a:r>
          </a:p>
          <a:p>
            <a:pPr marL="285750" indent="-285750">
              <a:buFont typeface="Calibri"/>
              <a:buChar char="-"/>
            </a:pPr>
            <a:r>
              <a:rPr lang="en-US" dirty="0">
                <a:latin typeface="Helvetica" panose="020B0604020202020204" pitchFamily="34" charset="0"/>
                <a:cs typeface="Helvetica" panose="020B0604020202020204" pitchFamily="34" charset="0"/>
              </a:rPr>
              <a:t>NIST, along with the Interagency Working Group for Bayh-Dole, will use    the public comments to develop a final framework document for federal agencies.</a:t>
            </a:r>
          </a:p>
        </p:txBody>
      </p:sp>
    </p:spTree>
    <p:extLst>
      <p:ext uri="{BB962C8B-B14F-4D97-AF65-F5344CB8AC3E}">
        <p14:creationId xmlns:p14="http://schemas.microsoft.com/office/powerpoint/2010/main" val="4921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131" y="731131"/>
            <a:ext cx="4492999" cy="624028"/>
          </a:xfrm>
        </p:spPr>
        <p:txBody>
          <a:bodyPr/>
          <a:lstStyle/>
          <a:p>
            <a:r>
              <a:rPr lang="en-US" b="1"/>
              <a:t>Mission</a:t>
            </a:r>
            <a:endParaRPr lang="en-US" sz="1529"/>
          </a:p>
        </p:txBody>
      </p:sp>
      <p:sp>
        <p:nvSpPr>
          <p:cNvPr id="5" name="Title 1"/>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panose="020B0604020202020204" pitchFamily="34" charset="0"/>
              </a:rPr>
              <a:t>Four Circumstances for March-in Rights </a:t>
            </a:r>
          </a:p>
        </p:txBody>
      </p:sp>
      <p:sp>
        <p:nvSpPr>
          <p:cNvPr id="6" name="Content Placeholder 5">
            <a:extLst>
              <a:ext uri="{FF2B5EF4-FFF2-40B4-BE49-F238E27FC236}">
                <a16:creationId xmlns:a16="http://schemas.microsoft.com/office/drawing/2014/main" id="{1C3551EB-2A2E-6441-A64D-7ED32A86682A}"/>
              </a:ext>
            </a:extLst>
          </p:cNvPr>
          <p:cNvSpPr>
            <a:spLocks noGrp="1"/>
          </p:cNvSpPr>
          <p:nvPr>
            <p:ph idx="1"/>
          </p:nvPr>
        </p:nvSpPr>
        <p:spPr/>
        <p:txBody>
          <a:bodyPr vert="horz" lIns="91440" tIns="45720" rIns="91440" bIns="45720" rtlCol="0" anchor="t">
            <a:normAutofit fontScale="92500" lnSpcReduction="10000"/>
          </a:bodyPr>
          <a:lstStyle/>
          <a:p>
            <a:pPr marL="342900" indent="-342900">
              <a:buAutoNum type="arabicParenBoth"/>
            </a:pPr>
            <a:r>
              <a:rPr lang="en-US" dirty="0">
                <a:latin typeface="Helvetica" panose="020B0604020202020204" pitchFamily="34" charset="0"/>
                <a:cs typeface="Helvetica" panose="020B0604020202020204" pitchFamily="34" charset="0"/>
              </a:rPr>
              <a:t>action is necessary because the </a:t>
            </a:r>
            <a:r>
              <a:rPr lang="en-US" dirty="0">
                <a:highlight>
                  <a:srgbClr val="FFFF00"/>
                </a:highlight>
                <a:latin typeface="Helvetica" panose="020B0604020202020204" pitchFamily="34" charset="0"/>
                <a:cs typeface="Helvetica" panose="020B0604020202020204" pitchFamily="34" charset="0"/>
              </a:rPr>
              <a:t>contractor or assignee</a:t>
            </a:r>
            <a:r>
              <a:rPr lang="en-US" dirty="0">
                <a:latin typeface="Helvetica" panose="020B0604020202020204" pitchFamily="34" charset="0"/>
                <a:cs typeface="Helvetica" panose="020B0604020202020204" pitchFamily="34" charset="0"/>
              </a:rPr>
              <a:t> has not taken, or is not expected to take within a reasonable time, effective steps to achieve practical application of the subject invention in such field of use; </a:t>
            </a:r>
          </a:p>
          <a:p>
            <a:pPr marL="342900" indent="-342900">
              <a:buAutoNum type="arabicParenBoth"/>
            </a:pPr>
            <a:r>
              <a:rPr lang="en-US" dirty="0">
                <a:latin typeface="Helvetica" panose="020B0604020202020204" pitchFamily="34" charset="0"/>
                <a:cs typeface="Helvetica" panose="020B0604020202020204" pitchFamily="34" charset="0"/>
              </a:rPr>
              <a:t>action is necessary to alleviate health or safety needs which are not reasonably satisfied by the </a:t>
            </a:r>
            <a:r>
              <a:rPr lang="en-US" dirty="0">
                <a:highlight>
                  <a:srgbClr val="FFFF00"/>
                </a:highlight>
                <a:latin typeface="Helvetica" panose="020B0604020202020204" pitchFamily="34" charset="0"/>
                <a:cs typeface="Helvetica" panose="020B0604020202020204" pitchFamily="34" charset="0"/>
              </a:rPr>
              <a:t>contractor, assignee</a:t>
            </a:r>
            <a:r>
              <a:rPr lang="en-US" dirty="0">
                <a:latin typeface="Helvetica" panose="020B0604020202020204" pitchFamily="34" charset="0"/>
                <a:cs typeface="Helvetica" panose="020B0604020202020204" pitchFamily="34" charset="0"/>
              </a:rPr>
              <a:t>, or their </a:t>
            </a:r>
            <a:r>
              <a:rPr lang="en-US" dirty="0">
                <a:highlight>
                  <a:srgbClr val="00FF00"/>
                </a:highlight>
                <a:latin typeface="Helvetica" panose="020B0604020202020204" pitchFamily="34" charset="0"/>
                <a:cs typeface="Helvetica" panose="020B0604020202020204" pitchFamily="34" charset="0"/>
              </a:rPr>
              <a:t>licensees</a:t>
            </a:r>
            <a:r>
              <a:rPr lang="en-US" dirty="0">
                <a:latin typeface="Helvetica" panose="020B0604020202020204" pitchFamily="34" charset="0"/>
                <a:cs typeface="Helvetica" panose="020B0604020202020204" pitchFamily="34" charset="0"/>
              </a:rPr>
              <a:t>; </a:t>
            </a:r>
          </a:p>
          <a:p>
            <a:pPr marL="342900" indent="-342900">
              <a:buAutoNum type="arabicParenBoth"/>
            </a:pPr>
            <a:r>
              <a:rPr lang="en-US" dirty="0">
                <a:latin typeface="Helvetica" panose="020B0604020202020204" pitchFamily="34" charset="0"/>
                <a:cs typeface="Helvetica" panose="020B0604020202020204" pitchFamily="34" charset="0"/>
              </a:rPr>
              <a:t>action is necessary to meet requirements for public use specified by Federal regulations and such requirements are not reasonably satisfied by the </a:t>
            </a:r>
            <a:r>
              <a:rPr lang="en-US" dirty="0">
                <a:highlight>
                  <a:srgbClr val="FFFF00"/>
                </a:highlight>
                <a:latin typeface="Helvetica" panose="020B0604020202020204" pitchFamily="34" charset="0"/>
                <a:cs typeface="Helvetica" panose="020B0604020202020204" pitchFamily="34" charset="0"/>
              </a:rPr>
              <a:t>contractor, assignee</a:t>
            </a:r>
            <a:r>
              <a:rPr lang="en-US" dirty="0">
                <a:latin typeface="Helvetica" panose="020B0604020202020204" pitchFamily="34" charset="0"/>
                <a:cs typeface="Helvetica" panose="020B0604020202020204" pitchFamily="34" charset="0"/>
              </a:rPr>
              <a:t>, or </a:t>
            </a:r>
            <a:r>
              <a:rPr lang="en-US" dirty="0">
                <a:highlight>
                  <a:srgbClr val="00FF00"/>
                </a:highlight>
                <a:latin typeface="Helvetica" panose="020B0604020202020204" pitchFamily="34" charset="0"/>
                <a:cs typeface="Helvetica" panose="020B0604020202020204" pitchFamily="34" charset="0"/>
              </a:rPr>
              <a:t>licensees</a:t>
            </a:r>
            <a:r>
              <a:rPr lang="en-US" dirty="0">
                <a:latin typeface="Helvetica" panose="020B0604020202020204" pitchFamily="34" charset="0"/>
                <a:cs typeface="Helvetica" panose="020B0604020202020204" pitchFamily="34" charset="0"/>
              </a:rPr>
              <a:t>; or </a:t>
            </a:r>
          </a:p>
          <a:p>
            <a:pPr marL="342900" indent="-342900">
              <a:buAutoNum type="arabicParenBoth"/>
            </a:pPr>
            <a:r>
              <a:rPr lang="en-US" dirty="0">
                <a:latin typeface="Helvetica" panose="020B0604020202020204" pitchFamily="34" charset="0"/>
                <a:cs typeface="Helvetica" panose="020B0604020202020204" pitchFamily="34" charset="0"/>
              </a:rPr>
              <a:t>action is necessary because the agreement required by section 204 [</a:t>
            </a:r>
            <a:r>
              <a:rPr lang="en-US" b="1" u="sng" dirty="0">
                <a:latin typeface="Helvetica" panose="020B0604020202020204" pitchFamily="34" charset="0"/>
                <a:cs typeface="Helvetica" panose="020B0604020202020204" pitchFamily="34" charset="0"/>
              </a:rPr>
              <a:t>domestic manufacture requirement for exclusive licensees sold in the U.S.</a:t>
            </a:r>
            <a:r>
              <a:rPr lang="en-US" dirty="0">
                <a:latin typeface="Helvetica" panose="020B0604020202020204" pitchFamily="34" charset="0"/>
                <a:cs typeface="Helvetica" panose="020B0604020202020204" pitchFamily="34" charset="0"/>
              </a:rPr>
              <a:t>] has not been obtained or waived or because a licensee of the exclusive right to use or sell any subject invention in the United States is in breach of its agreement obtained pursuant to section 204</a:t>
            </a:r>
          </a:p>
          <a:p>
            <a:pPr marL="1028700" lvl="1">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4543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EC450-82B5-8CEF-C2DF-9185E9EFC16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3CE470-1097-328C-970D-7F6D1E96CF09}"/>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A67216B-896B-8602-DDFE-FD1DF1B0A974}"/>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485597F8-7188-DE8A-9E74-50EB2EC8A414}"/>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a:rPr>
              <a:t>Sens. Bayh &amp; Dole on Pricing</a:t>
            </a:r>
            <a:endParaRPr lang="en-US" b="1">
              <a:cs typeface="Arial" panose="020B0604020202020204" pitchFamily="34" charset="0"/>
            </a:endParaRPr>
          </a:p>
        </p:txBody>
      </p:sp>
      <p:sp>
        <p:nvSpPr>
          <p:cNvPr id="6" name="Content Placeholder 5">
            <a:extLst>
              <a:ext uri="{FF2B5EF4-FFF2-40B4-BE49-F238E27FC236}">
                <a16:creationId xmlns:a16="http://schemas.microsoft.com/office/drawing/2014/main" id="{C0FE7C1A-AB7A-6C25-C18B-0F15D02D8F1E}"/>
              </a:ext>
            </a:extLst>
          </p:cNvPr>
          <p:cNvSpPr>
            <a:spLocks noGrp="1"/>
          </p:cNvSpPr>
          <p:nvPr>
            <p:ph idx="1"/>
          </p:nvPr>
        </p:nvSpPr>
        <p:spPr>
          <a:xfrm>
            <a:off x="134710" y="1017897"/>
            <a:ext cx="8690508" cy="4040664"/>
          </a:xfrm>
        </p:spPr>
        <p:txBody>
          <a:bodyPr vert="horz" lIns="91440" tIns="45720" rIns="91440" bIns="45720" rtlCol="0" anchor="t">
            <a:normAutofit/>
          </a:bodyPr>
          <a:lstStyle/>
          <a:p>
            <a:r>
              <a:rPr lang="en-US" sz="2200" b="1" dirty="0">
                <a:latin typeface="Helvetica" panose="020B0604020202020204" pitchFamily="34" charset="0"/>
                <a:cs typeface="Helvetica" panose="020B0604020202020204" pitchFamily="34" charset="0"/>
              </a:rPr>
              <a:t>"Our Law Helps Patients Get New Drugs Sooner"</a:t>
            </a:r>
            <a:endParaRPr lang="en-US" sz="2200" dirty="0">
              <a:latin typeface="Helvetica" panose="020B0604020202020204" pitchFamily="34" charset="0"/>
              <a:cs typeface="Helvetica" panose="020B0604020202020204" pitchFamily="34" charset="0"/>
            </a:endParaRPr>
          </a:p>
          <a:p>
            <a:pPr marL="1028700" lvl="1">
              <a:buFont typeface="Arial" panose="020B0604020202020204" pitchFamily="34" charset="0"/>
              <a:buChar char="•"/>
            </a:pPr>
            <a:r>
              <a:rPr lang="en-US" sz="2200" dirty="0">
                <a:latin typeface="Helvetica" panose="020B0604020202020204" pitchFamily="34" charset="0"/>
                <a:cs typeface="Helvetica" panose="020B0604020202020204" pitchFamily="34" charset="0"/>
              </a:rPr>
              <a:t>Washington Post article by Sen. Birch Bayh and Sen. Bob Dole</a:t>
            </a:r>
          </a:p>
          <a:p>
            <a:pPr marL="1028700" lvl="1">
              <a:buFont typeface="Arial" panose="020B0604020202020204" pitchFamily="34" charset="0"/>
              <a:buChar char="•"/>
            </a:pPr>
            <a:r>
              <a:rPr lang="en-US" sz="2200" i="1" dirty="0">
                <a:latin typeface="Helvetica" panose="020B0604020202020204" pitchFamily="34" charset="0"/>
                <a:cs typeface="Helvetica" panose="020B0604020202020204" pitchFamily="34" charset="0"/>
              </a:rPr>
              <a:t>"Bayh-Dole </a:t>
            </a:r>
            <a:r>
              <a:rPr lang="en-US" sz="2200" b="1" i="1" u="sng" dirty="0">
                <a:latin typeface="Helvetica" panose="020B0604020202020204" pitchFamily="34" charset="0"/>
                <a:cs typeface="Helvetica" panose="020B0604020202020204" pitchFamily="34" charset="0"/>
              </a:rPr>
              <a:t>did not intend that government set prices</a:t>
            </a:r>
            <a:r>
              <a:rPr lang="en-US" sz="2200" i="1" dirty="0">
                <a:latin typeface="Helvetica" panose="020B0604020202020204" pitchFamily="34" charset="0"/>
                <a:cs typeface="Helvetica" panose="020B0604020202020204" pitchFamily="34" charset="0"/>
              </a:rPr>
              <a:t> on resulting products. The law makes no reference to a reasonable price that should be dictated by the government. </a:t>
            </a:r>
            <a:r>
              <a:rPr lang="en-US" sz="2200" b="1" i="1" u="sng" dirty="0">
                <a:latin typeface="Helvetica" panose="020B0604020202020204" pitchFamily="34" charset="0"/>
                <a:cs typeface="Helvetica" panose="020B0604020202020204" pitchFamily="34" charset="0"/>
              </a:rPr>
              <a:t>This omission was intentional</a:t>
            </a:r>
            <a:r>
              <a:rPr lang="en-US" sz="2200" i="1" dirty="0">
                <a:latin typeface="Helvetica" panose="020B0604020202020204" pitchFamily="34" charset="0"/>
                <a:cs typeface="Helvetica" panose="020B0604020202020204" pitchFamily="34" charset="0"/>
              </a:rPr>
              <a:t>; the primary purpose of the act was to entice the private sector to seek public-private research collaboration rather than focusing on its own proprietary research."</a:t>
            </a:r>
          </a:p>
        </p:txBody>
      </p:sp>
    </p:spTree>
    <p:extLst>
      <p:ext uri="{BB962C8B-B14F-4D97-AF65-F5344CB8AC3E}">
        <p14:creationId xmlns:p14="http://schemas.microsoft.com/office/powerpoint/2010/main" val="39692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9BA55-BAA9-E91C-AE32-8AD62B2912B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6814BBC-AD32-7C36-5B89-65237610539C}"/>
              </a:ext>
            </a:extLst>
          </p:cNvPr>
          <p:cNvSpPr/>
          <p:nvPr/>
        </p:nvSpPr>
        <p:spPr>
          <a:xfrm>
            <a:off x="7491368" y="4125604"/>
            <a:ext cx="1652632" cy="10103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42D6D45-83F8-640A-3E72-CA129EFACAA7}"/>
              </a:ext>
            </a:extLst>
          </p:cNvPr>
          <p:cNvSpPr>
            <a:spLocks noGrp="1"/>
          </p:cNvSpPr>
          <p:nvPr>
            <p:ph type="title"/>
          </p:nvPr>
        </p:nvSpPr>
        <p:spPr>
          <a:xfrm>
            <a:off x="2784131" y="705883"/>
            <a:ext cx="4492999" cy="624028"/>
          </a:xfrm>
        </p:spPr>
        <p:txBody>
          <a:bodyPr/>
          <a:lstStyle/>
          <a:p>
            <a:r>
              <a:rPr lang="en-US" b="1"/>
              <a:t>Mission</a:t>
            </a:r>
            <a:endParaRPr lang="en-US" sz="1529"/>
          </a:p>
        </p:txBody>
      </p:sp>
      <p:sp>
        <p:nvSpPr>
          <p:cNvPr id="5" name="Title 1">
            <a:extLst>
              <a:ext uri="{FF2B5EF4-FFF2-40B4-BE49-F238E27FC236}">
                <a16:creationId xmlns:a16="http://schemas.microsoft.com/office/drawing/2014/main" id="{7D344B49-84B2-1276-A919-132882D7676C}"/>
              </a:ext>
            </a:extLst>
          </p:cNvPr>
          <p:cNvSpPr txBox="1">
            <a:spLocks/>
          </p:cNvSpPr>
          <p:nvPr/>
        </p:nvSpPr>
        <p:spPr>
          <a:xfrm>
            <a:off x="134710" y="7589"/>
            <a:ext cx="9143999"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chemeClr val="bg1"/>
                </a:solidFill>
                <a:latin typeface="Helvetica"/>
                <a:ea typeface="+mj-ea"/>
                <a:cs typeface="+mj-cs"/>
              </a:defRPr>
            </a:lvl1pPr>
          </a:lstStyle>
          <a:p>
            <a:r>
              <a:rPr lang="en-US" b="1">
                <a:cs typeface="Arial"/>
              </a:rPr>
              <a:t>Sens. Bayh &amp; Dole on Pricing (</a:t>
            </a:r>
            <a:r>
              <a:rPr lang="en-US" b="1" err="1">
                <a:cs typeface="Arial"/>
              </a:rPr>
              <a:t>ctd</a:t>
            </a:r>
            <a:r>
              <a:rPr lang="en-US" b="1">
                <a:cs typeface="Arial"/>
              </a:rPr>
              <a:t>.)</a:t>
            </a:r>
            <a:endParaRPr lang="en-US" b="1">
              <a:cs typeface="Arial" panose="020B0604020202020204" pitchFamily="34" charset="0"/>
            </a:endParaRPr>
          </a:p>
        </p:txBody>
      </p:sp>
      <p:sp>
        <p:nvSpPr>
          <p:cNvPr id="6" name="Content Placeholder 5">
            <a:extLst>
              <a:ext uri="{FF2B5EF4-FFF2-40B4-BE49-F238E27FC236}">
                <a16:creationId xmlns:a16="http://schemas.microsoft.com/office/drawing/2014/main" id="{5BE6A1EA-0DE5-B1C1-E734-6F33FBFFAB70}"/>
              </a:ext>
            </a:extLst>
          </p:cNvPr>
          <p:cNvSpPr>
            <a:spLocks noGrp="1"/>
          </p:cNvSpPr>
          <p:nvPr>
            <p:ph idx="1"/>
          </p:nvPr>
        </p:nvSpPr>
        <p:spPr>
          <a:xfrm>
            <a:off x="134710" y="881059"/>
            <a:ext cx="8690508" cy="4040664"/>
          </a:xfrm>
        </p:spPr>
        <p:txBody>
          <a:bodyPr vert="horz" lIns="91440" tIns="45720" rIns="91440" bIns="45720" rtlCol="0" anchor="t">
            <a:normAutofit/>
          </a:bodyPr>
          <a:lstStyle/>
          <a:p>
            <a:endParaRPr lang="en-US" sz="2200" b="1" i="1" dirty="0">
              <a:latin typeface="Helvetica" panose="020B0604020202020204" pitchFamily="34" charset="0"/>
              <a:cs typeface="Helvetica" panose="020B0604020202020204" pitchFamily="34" charset="0"/>
            </a:endParaRPr>
          </a:p>
          <a:p>
            <a:pPr lvl="1" indent="0">
              <a:buNone/>
            </a:pPr>
            <a:r>
              <a:rPr lang="en-US" sz="2200" i="1" dirty="0">
                <a:latin typeface="Helvetica" panose="020B0604020202020204" pitchFamily="34" charset="0"/>
                <a:cs typeface="Helvetica" panose="020B0604020202020204" pitchFamily="34" charset="0"/>
              </a:rPr>
              <a:t>"The ability of the government to revoke a license granted under the act is </a:t>
            </a:r>
            <a:r>
              <a:rPr lang="en-US" sz="2200" b="1" i="1" u="sng" dirty="0">
                <a:latin typeface="Helvetica" panose="020B0604020202020204" pitchFamily="34" charset="0"/>
                <a:cs typeface="Helvetica" panose="020B0604020202020204" pitchFamily="34" charset="0"/>
              </a:rPr>
              <a:t>not contingent on the pricing of a resulting product</a:t>
            </a:r>
            <a:r>
              <a:rPr lang="en-US" sz="2200" i="1" dirty="0">
                <a:latin typeface="Helvetica" panose="020B0604020202020204" pitchFamily="34" charset="0"/>
                <a:cs typeface="Helvetica" panose="020B0604020202020204" pitchFamily="34" charset="0"/>
              </a:rPr>
              <a:t> or tied to the profitability of a company that has commercialized a product that results in part from government-funded research. The law instructs the government to revoke such licenses </a:t>
            </a:r>
            <a:r>
              <a:rPr lang="en-US" sz="2200" b="1" i="1" u="sng" dirty="0">
                <a:latin typeface="Helvetica" panose="020B0604020202020204" pitchFamily="34" charset="0"/>
                <a:cs typeface="Helvetica" panose="020B0604020202020204" pitchFamily="34" charset="0"/>
              </a:rPr>
              <a:t>only when the private industry collaborator has not successfully commercialized</a:t>
            </a:r>
            <a:r>
              <a:rPr lang="en-US" sz="2200" i="1" dirty="0">
                <a:latin typeface="Helvetica" panose="020B0604020202020204" pitchFamily="34" charset="0"/>
                <a:cs typeface="Helvetica" panose="020B0604020202020204" pitchFamily="34" charset="0"/>
              </a:rPr>
              <a:t> the invention as a product."</a:t>
            </a:r>
          </a:p>
        </p:txBody>
      </p:sp>
    </p:spTree>
    <p:extLst>
      <p:ext uri="{BB962C8B-B14F-4D97-AF65-F5344CB8AC3E}">
        <p14:creationId xmlns:p14="http://schemas.microsoft.com/office/powerpoint/2010/main" val="1413843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3CDB2648F62D418E06B8E7B5F1255B" ma:contentTypeVersion="19" ma:contentTypeDescription="Create a new document." ma:contentTypeScope="" ma:versionID="76078c8f24607ee2b7f27a2d29d49b43">
  <xsd:schema xmlns:xsd="http://www.w3.org/2001/XMLSchema" xmlns:xs="http://www.w3.org/2001/XMLSchema" xmlns:p="http://schemas.microsoft.com/office/2006/metadata/properties" xmlns:ns2="39bab58d-a4e2-42c9-8c08-52b00779ec6b" xmlns:ns3="aef120c7-7d16-4938-9022-2ee41d07909d" targetNamespace="http://schemas.microsoft.com/office/2006/metadata/properties" ma:root="true" ma:fieldsID="e1cb54c2a017b87ff704c9ba78f5bbfd" ns2:_="" ns3:_="">
    <xsd:import namespace="39bab58d-a4e2-42c9-8c08-52b00779ec6b"/>
    <xsd:import namespace="aef120c7-7d16-4938-9022-2ee41d0790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ab58d-a4e2-42c9-8c08-52b00779ec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dce571-4842-41cb-b304-af250ad7de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f120c7-7d16-4938-9022-2ee41d07909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105ab4-7c02-4451-8904-3686ceedce47}" ma:internalName="TaxCatchAll" ma:showField="CatchAllData" ma:web="aef120c7-7d16-4938-9022-2ee41d0790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bab58d-a4e2-42c9-8c08-52b00779ec6b">
      <Terms xmlns="http://schemas.microsoft.com/office/infopath/2007/PartnerControls"/>
    </lcf76f155ced4ddcb4097134ff3c332f>
    <TaxCatchAll xmlns="aef120c7-7d16-4938-9022-2ee41d07909d" xsi:nil="true"/>
    <SharedWithUsers xmlns="aef120c7-7d16-4938-9022-2ee41d07909d">
      <UserInfo>
        <DisplayName>Mike Waring</DisplayName>
        <AccountId>256</AccountId>
        <AccountType/>
      </UserInfo>
      <UserInfo>
        <DisplayName>Stephen Susalka</DisplayName>
        <AccountId>23</AccountId>
        <AccountType/>
      </UserInfo>
      <UserInfo>
        <DisplayName>Almesha L. Campbell</DisplayName>
        <AccountId>2750</AccountId>
        <AccountType/>
      </UserInfo>
      <UserInfo>
        <DisplayName>Melissa Weber</DisplayName>
        <AccountId>24</AccountId>
        <AccountType/>
      </UserInfo>
    </SharedWithUsers>
  </documentManagement>
</p:properties>
</file>

<file path=customXml/itemProps1.xml><?xml version="1.0" encoding="utf-8"?>
<ds:datastoreItem xmlns:ds="http://schemas.openxmlformats.org/officeDocument/2006/customXml" ds:itemID="{95D0C3F0-46A1-4E26-AA2C-E2E4A69752DB}">
  <ds:schemaRefs>
    <ds:schemaRef ds:uri="http://schemas.microsoft.com/sharepoint/v3/contenttype/forms"/>
  </ds:schemaRefs>
</ds:datastoreItem>
</file>

<file path=customXml/itemProps2.xml><?xml version="1.0" encoding="utf-8"?>
<ds:datastoreItem xmlns:ds="http://schemas.openxmlformats.org/officeDocument/2006/customXml" ds:itemID="{91B59EFE-8A6D-41F1-99C4-FADAB19574D1}">
  <ds:schemaRefs>
    <ds:schemaRef ds:uri="39bab58d-a4e2-42c9-8c08-52b00779ec6b"/>
    <ds:schemaRef ds:uri="aef120c7-7d16-4938-9022-2ee41d0790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B57930-FC35-4537-9BCC-558C97D0C3C5}">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purl.org/dc/dcmitype/"/>
    <ds:schemaRef ds:uri="aef120c7-7d16-4938-9022-2ee41d07909d"/>
    <ds:schemaRef ds:uri="http://schemas.microsoft.com/office/infopath/2007/PartnerControls"/>
    <ds:schemaRef ds:uri="39bab58d-a4e2-42c9-8c08-52b00779ec6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101</TotalTime>
  <Words>2050</Words>
  <Application>Microsoft Macintosh PowerPoint</Application>
  <PresentationFormat>On-screen Show (16:9)</PresentationFormat>
  <Paragraphs>129</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Courier New</vt:lpstr>
      <vt:lpstr>Courier New,monospace</vt:lpstr>
      <vt:lpstr>Helvetica</vt:lpstr>
      <vt:lpstr>Helvetica Light</vt:lpstr>
      <vt:lpstr>Lucida Grande</vt:lpstr>
      <vt:lpstr>Trade Gothic LT Std</vt:lpstr>
      <vt:lpstr>Wingdings</vt:lpstr>
      <vt:lpstr>Office Theme</vt:lpstr>
      <vt:lpstr>A Clear and Present Danger: Understanding NIST’s Proposed March-in Framework and its Impact on Innovation   </vt:lpstr>
      <vt:lpstr>Agenda</vt:lpstr>
      <vt:lpstr>Mission</vt:lpstr>
      <vt:lpstr>Mission</vt:lpstr>
      <vt:lpstr>Mission</vt:lpstr>
      <vt:lpstr>Mission</vt:lpstr>
      <vt:lpstr>Mission</vt:lpstr>
      <vt:lpstr>Mission</vt:lpstr>
      <vt:lpstr>Mission</vt:lpstr>
      <vt:lpstr>PowerPoint Presentation</vt:lpstr>
      <vt:lpstr>“Reasonable Pricing” Clause Stunted Innovation</vt:lpstr>
      <vt:lpstr>Mission</vt:lpstr>
      <vt:lpstr>Mission</vt:lpstr>
      <vt:lpstr>Mission</vt:lpstr>
      <vt:lpstr>Mission</vt:lpstr>
      <vt:lpstr>Mission</vt:lpstr>
      <vt:lpstr>Mission</vt:lpstr>
      <vt:lpstr>Mission</vt:lpstr>
      <vt:lpstr>So....What Can YOU Do to Make a Difference?</vt:lpstr>
      <vt:lpstr>So....What Can YOU Do to Make a Difference?</vt:lpstr>
      <vt:lpstr>PowerPoint Presentation</vt:lpstr>
    </vt:vector>
  </TitlesOfParts>
  <Company>Bates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Cyprus</dc:creator>
  <cp:lastModifiedBy>Leef Smith Barnes</cp:lastModifiedBy>
  <cp:revision>110</cp:revision>
  <cp:lastPrinted>2024-01-29T16:53:34Z</cp:lastPrinted>
  <dcterms:created xsi:type="dcterms:W3CDTF">2018-01-17T16:29:00Z</dcterms:created>
  <dcterms:modified xsi:type="dcterms:W3CDTF">2024-01-29T17:43:18Z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0x010100F43CDB2648F62D418E06B8E7B5F1255B</vt:lpwstr>
  </property>
  <property fmtid="{D5CDD505-2E9C-101B-9397-08002B2CF9AE}" pid="3" name="MediaServiceImageTags">
    <vt:lpwstr/>
  </property>
</Properties>
</file>