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5" r:id="rId5"/>
    <p:sldId id="290" r:id="rId6"/>
    <p:sldId id="4615" r:id="rId7"/>
    <p:sldId id="4616" r:id="rId8"/>
    <p:sldId id="4617" r:id="rId9"/>
    <p:sldId id="4618" r:id="rId10"/>
    <p:sldId id="4619" r:id="rId11"/>
    <p:sldId id="4620" r:id="rId12"/>
    <p:sldId id="4624" r:id="rId13"/>
    <p:sldId id="4627" r:id="rId14"/>
    <p:sldId id="4621" r:id="rId15"/>
    <p:sldId id="4623" r:id="rId16"/>
    <p:sldId id="4609" r:id="rId17"/>
    <p:sldId id="4625" r:id="rId18"/>
    <p:sldId id="4595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 Brady" initials="CB" lastIdx="1" clrIdx="0">
    <p:extLst>
      <p:ext uri="{19B8F6BF-5375-455C-9EA6-DF929625EA0E}">
        <p15:presenceInfo xmlns:p15="http://schemas.microsoft.com/office/powerpoint/2012/main" userId="dd30db916719de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878E"/>
    <a:srgbClr val="7A99AC"/>
    <a:srgbClr val="7A9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/>
    <p:restoredTop sz="94719"/>
  </p:normalViewPr>
  <p:slideViewPr>
    <p:cSldViewPr snapToGrid="0">
      <p:cViewPr varScale="1">
        <p:scale>
          <a:sx n="198" d="100"/>
          <a:sy n="198" d="100"/>
        </p:scale>
        <p:origin x="12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44571-3421-4D40-8D4E-1CECEAD4A39F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2EF55-A561-114D-A4C5-6B9B7AFD8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2EF55-A561-114D-A4C5-6B9B7AFD81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9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2EF55-A561-114D-A4C5-6B9B7AFD81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50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050" y="714375"/>
            <a:ext cx="6337300" cy="356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5192" y="9126318"/>
            <a:ext cx="3048743" cy="480421"/>
          </a:xfrm>
          <a:prstGeom prst="rect">
            <a:avLst/>
          </a:prstGeom>
        </p:spPr>
        <p:txBody>
          <a:bodyPr/>
          <a:lstStyle/>
          <a:p>
            <a:pPr algn="l" defTabSz="926835">
              <a:buClr>
                <a:srgbClr val="000000"/>
              </a:buClr>
              <a:defRPr/>
            </a:pPr>
            <a:fld id="{6FE8CD6F-A2D5-4878-8393-98138BB4281C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926835">
                <a:buClr>
                  <a:srgbClr val="000000"/>
                </a:buClr>
                <a:defRPr/>
              </a:pPr>
              <a:t>11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779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35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2EF55-A561-114D-A4C5-6B9B7AFD81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33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2EF55-A561-114D-A4C5-6B9B7AFD81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59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2EF55-A561-114D-A4C5-6B9B7AFD81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2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177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538" y="695325"/>
            <a:ext cx="6173787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8015" y="8888669"/>
            <a:ext cx="2943802" cy="467911"/>
          </a:xfrm>
          <a:prstGeom prst="rect">
            <a:avLst/>
          </a:prstGeom>
        </p:spPr>
        <p:txBody>
          <a:bodyPr/>
          <a:lstStyle/>
          <a:p>
            <a:pPr algn="l" defTabSz="899404">
              <a:buClr>
                <a:srgbClr val="000000"/>
              </a:buClr>
              <a:defRPr/>
            </a:pPr>
            <a:fld id="{5CB5D963-56AE-42AD-AF21-B92012E8F7DC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899404">
                <a:buClr>
                  <a:srgbClr val="000000"/>
                </a:buClr>
                <a:defRPr/>
              </a:pPr>
              <a:t>3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96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538" y="695325"/>
            <a:ext cx="6173787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8015" y="8888669"/>
            <a:ext cx="2943802" cy="467911"/>
          </a:xfrm>
          <a:prstGeom prst="rect">
            <a:avLst/>
          </a:prstGeom>
        </p:spPr>
        <p:txBody>
          <a:bodyPr/>
          <a:lstStyle/>
          <a:p>
            <a:pPr algn="l" defTabSz="899404">
              <a:buClr>
                <a:srgbClr val="000000"/>
              </a:buClr>
              <a:defRPr/>
            </a:pPr>
            <a:fld id="{5CB5D963-56AE-42AD-AF21-B92012E8F7DC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899404">
                <a:buClr>
                  <a:srgbClr val="000000"/>
                </a:buClr>
                <a:defRPr/>
              </a:pPr>
              <a:t>4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2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050" y="714375"/>
            <a:ext cx="6337300" cy="356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5192" y="9126318"/>
            <a:ext cx="3048743" cy="480421"/>
          </a:xfrm>
          <a:prstGeom prst="rect">
            <a:avLst/>
          </a:prstGeom>
        </p:spPr>
        <p:txBody>
          <a:bodyPr/>
          <a:lstStyle/>
          <a:p>
            <a:pPr algn="l" defTabSz="926835">
              <a:buClr>
                <a:srgbClr val="000000"/>
              </a:buClr>
              <a:defRPr/>
            </a:pPr>
            <a:fld id="{6FE8CD6F-A2D5-4878-8393-98138BB4281C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926835">
                <a:buClr>
                  <a:srgbClr val="000000"/>
                </a:buClr>
                <a:defRPr/>
              </a:pPr>
              <a:t>5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822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2EF55-A561-114D-A4C5-6B9B7AFD81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5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2EF55-A561-114D-A4C5-6B9B7AFD81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5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2EF55-A561-114D-A4C5-6B9B7AFD81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1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E7B44-1CA5-C064-29A7-CA94764C8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3F073-C2BE-9C04-02A7-EED2E838B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73050" y="714375"/>
            <a:ext cx="6337300" cy="35655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48278-BF75-6FEE-3645-A80349512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D41AF-C93A-C22E-43C1-6439A540F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985192" y="9126318"/>
            <a:ext cx="3048743" cy="480421"/>
          </a:xfrm>
          <a:prstGeom prst="rect">
            <a:avLst/>
          </a:prstGeom>
        </p:spPr>
        <p:txBody>
          <a:bodyPr/>
          <a:lstStyle/>
          <a:p>
            <a:pPr algn="l" defTabSz="926835">
              <a:buClr>
                <a:srgbClr val="000000"/>
              </a:buClr>
              <a:defRPr/>
            </a:pPr>
            <a:fld id="{6FE8CD6F-A2D5-4878-8393-98138BB4281C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926835">
                <a:buClr>
                  <a:srgbClr val="000000"/>
                </a:buClr>
                <a:defRPr/>
              </a:pPr>
              <a:t>9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31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UTM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143" y="4096817"/>
            <a:ext cx="3350257" cy="621020"/>
          </a:xfrm>
        </p:spPr>
        <p:txBody>
          <a:bodyPr>
            <a:normAutofit/>
          </a:bodyPr>
          <a:lstStyle>
            <a:lvl1pPr algn="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208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6EB-BD94-6444-B6D9-7F7105DA524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8E33-9F05-3148-A590-6FFCC9EBAD16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UTM_PP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01010" y="419878"/>
            <a:ext cx="8229600" cy="4174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718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010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6EB-BD94-6444-B6D9-7F7105DA524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8E33-9F05-3148-A590-6FFCC9EBAD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Placeholder Headline</a:t>
            </a:r>
          </a:p>
        </p:txBody>
      </p:sp>
    </p:spTree>
    <p:extLst>
      <p:ext uri="{BB962C8B-B14F-4D97-AF65-F5344CB8AC3E}">
        <p14:creationId xmlns:p14="http://schemas.microsoft.com/office/powerpoint/2010/main" val="129731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TM_PP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64" y="2366675"/>
            <a:ext cx="7772400" cy="1021556"/>
          </a:xfrm>
        </p:spPr>
        <p:txBody>
          <a:bodyPr anchor="t">
            <a:noAutofit/>
          </a:bodyPr>
          <a:lstStyle>
            <a:lvl1pPr algn="r">
              <a:defRPr sz="5000" b="1" cap="none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TM_PP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B026EB-BD94-6444-B6D9-7F7105DA5244}" type="datetimeFigureOut">
              <a:rPr lang="en-US" smtClean="0"/>
              <a:pPr/>
              <a:t>2/21/25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68E33-9F05-3148-A590-6FFCC9EBA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74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TM_PP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585" y="1265398"/>
            <a:ext cx="4038600" cy="2545556"/>
          </a:xfrm>
        </p:spPr>
        <p:txBody>
          <a:bodyPr>
            <a:normAutofit/>
          </a:bodyPr>
          <a:lstStyle>
            <a:lvl1pPr>
              <a:defRPr sz="1800" b="0" i="0">
                <a:solidFill>
                  <a:schemeClr val="bg1"/>
                </a:solidFill>
              </a:defRPr>
            </a:lvl1pPr>
            <a:lvl2pPr>
              <a:defRPr sz="1800" b="0" i="0">
                <a:solidFill>
                  <a:schemeClr val="bg1"/>
                </a:solidFill>
              </a:defRPr>
            </a:lvl2pPr>
            <a:lvl3pPr>
              <a:defRPr sz="1800" b="0" i="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6585" y="1265398"/>
            <a:ext cx="4038600" cy="254555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B026EB-BD94-6444-B6D9-7F7105DA5244}" type="datetimeFigureOut">
              <a:rPr lang="en-US" smtClean="0"/>
              <a:pPr/>
              <a:t>2/21/25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68E33-9F05-3148-A590-6FFCC9EBA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7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UTM_PP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585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6585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B026EB-BD94-6444-B6D9-7F7105DA5244}" type="datetimeFigureOut">
              <a:rPr lang="en-US" smtClean="0"/>
              <a:pPr/>
              <a:t>2/21/25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68E33-9F05-3148-A590-6FFCC9EBA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05585" y="1799276"/>
            <a:ext cx="4038600" cy="2545556"/>
          </a:xfrm>
        </p:spPr>
        <p:txBody>
          <a:bodyPr>
            <a:normAutofit/>
          </a:bodyPr>
          <a:lstStyle>
            <a:lvl1pPr>
              <a:defRPr sz="1800" b="0" i="0">
                <a:solidFill>
                  <a:schemeClr val="bg1"/>
                </a:solidFill>
              </a:defRPr>
            </a:lvl1pPr>
            <a:lvl2pPr>
              <a:defRPr sz="1800" b="0" i="0">
                <a:solidFill>
                  <a:schemeClr val="bg1"/>
                </a:solidFill>
              </a:defRPr>
            </a:lvl2pPr>
            <a:lvl3pPr>
              <a:defRPr sz="1800" b="0" i="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96585" y="1799276"/>
            <a:ext cx="4038600" cy="254555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Placeholder Headline</a:t>
            </a:r>
          </a:p>
        </p:txBody>
      </p:sp>
    </p:spTree>
    <p:extLst>
      <p:ext uri="{BB962C8B-B14F-4D97-AF65-F5344CB8AC3E}">
        <p14:creationId xmlns:p14="http://schemas.microsoft.com/office/powerpoint/2010/main" val="149532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TM_PP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B026EB-BD94-6444-B6D9-7F7105DA5244}" type="datetimeFigureOut">
              <a:rPr lang="en-US" smtClean="0"/>
              <a:pPr/>
              <a:t>2/21/25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68E33-9F05-3148-A590-6FFCC9EBA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01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UTM_PP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010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B026EB-BD94-6444-B6D9-7F7105DA5244}" type="datetimeFigureOut">
              <a:rPr lang="en-US" smtClean="0"/>
              <a:pPr/>
              <a:t>2/21/25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68E33-9F05-3148-A590-6FFCC9EBA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Placeholder Headline</a:t>
            </a:r>
          </a:p>
        </p:txBody>
      </p:sp>
    </p:spTree>
    <p:extLst>
      <p:ext uri="{BB962C8B-B14F-4D97-AF65-F5344CB8AC3E}">
        <p14:creationId xmlns:p14="http://schemas.microsoft.com/office/powerpoint/2010/main" val="132608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37B87-E56E-4DC8-97EC-752A3F0DC51F}" type="datetimeFigureOut">
              <a:rPr lang="en-US" smtClean="0"/>
              <a:pPr>
                <a:defRPr/>
              </a:pPr>
              <a:t>2/21/25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D07E2-50EE-4A11-BFDD-8B96C7BDB5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6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TM_P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143" y="4096817"/>
            <a:ext cx="3350257" cy="621020"/>
          </a:xfrm>
        </p:spPr>
        <p:txBody>
          <a:bodyPr>
            <a:normAutofit/>
          </a:bodyPr>
          <a:lstStyle>
            <a:lvl1pPr algn="r">
              <a:defRPr sz="1800">
                <a:solidFill>
                  <a:srgbClr val="7A99A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60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TM_PP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64" y="2366675"/>
            <a:ext cx="7772400" cy="1021556"/>
          </a:xfrm>
        </p:spPr>
        <p:txBody>
          <a:bodyPr anchor="t">
            <a:noAutofit/>
          </a:bodyPr>
          <a:lstStyle>
            <a:lvl1pPr algn="r">
              <a:defRPr sz="5000" b="1" cap="none">
                <a:solidFill>
                  <a:srgbClr val="7A99AC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4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6EB-BD94-6444-B6D9-7F7105DA524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8E33-9F05-3148-A590-6FFCC9EBA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8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TM_PPT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10" y="448220"/>
            <a:ext cx="8229600" cy="41464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B026EB-BD94-6444-B6D9-7F7105DA5244}" type="datetimeFigureOut">
              <a:rPr lang="en-US" smtClean="0"/>
              <a:pPr/>
              <a:t>2/21/25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68E33-9F05-3148-A590-6FFCC9EBA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TM_PP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10" y="421056"/>
            <a:ext cx="8229600" cy="4173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6EB-BD94-6444-B6D9-7F7105DA524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8E33-9F05-3148-A590-6FFCC9EBA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2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585" y="1265398"/>
            <a:ext cx="4038600" cy="2545556"/>
          </a:xfrm>
        </p:spPr>
        <p:txBody>
          <a:bodyPr>
            <a:normAutofit/>
          </a:bodyPr>
          <a:lstStyle>
            <a:lvl1pPr>
              <a:defRPr sz="1800" b="0" i="0"/>
            </a:lvl1pPr>
            <a:lvl2pPr>
              <a:defRPr sz="1800" b="0" i="0"/>
            </a:lvl2pPr>
            <a:lvl3pPr>
              <a:defRPr sz="1800" b="0" i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6585" y="1265398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6EB-BD94-6444-B6D9-7F7105DA524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8E33-9F05-3148-A590-6FFCC9EBA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0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585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6585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6EB-BD94-6444-B6D9-7F7105DA524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8E33-9F05-3148-A590-6FFCC9EBAD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05585" y="1799276"/>
            <a:ext cx="4038600" cy="2545556"/>
          </a:xfrm>
        </p:spPr>
        <p:txBody>
          <a:bodyPr>
            <a:normAutofit/>
          </a:bodyPr>
          <a:lstStyle>
            <a:lvl1pPr>
              <a:defRPr sz="1800" b="0" i="0"/>
            </a:lvl1pPr>
            <a:lvl2pPr>
              <a:defRPr sz="1800" b="0" i="0"/>
            </a:lvl2pPr>
            <a:lvl3pPr>
              <a:defRPr sz="1800" b="0" i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96585" y="1799276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Placeholder Headline</a:t>
            </a:r>
          </a:p>
        </p:txBody>
      </p:sp>
    </p:spTree>
    <p:extLst>
      <p:ext uri="{BB962C8B-B14F-4D97-AF65-F5344CB8AC3E}">
        <p14:creationId xmlns:p14="http://schemas.microsoft.com/office/powerpoint/2010/main" val="330520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6EB-BD94-6444-B6D9-7F7105DA524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8E33-9F05-3148-A590-6FFCC9EBA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3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TM_PPT3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Placeholder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01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829" y="4604283"/>
            <a:ext cx="6947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Helvetica Light"/>
              </a:defRPr>
            </a:lvl1pPr>
          </a:lstStyle>
          <a:p>
            <a:fld id="{F0B026EB-BD94-6444-B6D9-7F7105DA5244}" type="datetimeFigureOut">
              <a:rPr lang="en-US" smtClean="0"/>
              <a:pPr/>
              <a:t>2/21/25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010" y="4603735"/>
            <a:ext cx="71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7C878E"/>
                </a:solidFill>
                <a:latin typeface="Helvetica Light"/>
              </a:defRPr>
            </a:lvl1pPr>
          </a:lstStyle>
          <a:p>
            <a:fld id="{EAB68E33-9F05-3148-A590-6FFCC9EBA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1" r:id="rId3"/>
    <p:sldLayoutId id="2147483664" r:id="rId4"/>
    <p:sldLayoutId id="2147483665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3" r:id="rId17"/>
    <p:sldLayoutId id="214748366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Helvetic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b="0" i="0" kern="1200">
          <a:solidFill>
            <a:srgbClr val="7C878E"/>
          </a:solidFill>
          <a:latin typeface="Helvetica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800" b="0" i="0" kern="1200" baseline="0">
          <a:solidFill>
            <a:srgbClr val="7C878E"/>
          </a:solidFill>
          <a:latin typeface="Helvetica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 baseline="0">
          <a:solidFill>
            <a:srgbClr val="7C878E"/>
          </a:solidFill>
          <a:latin typeface="Helvetica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utm.net/membership" TargetMode="External"/><Relationship Id="rId3" Type="http://schemas.openxmlformats.org/officeDocument/2006/relationships/hyperlink" Target="https://community.autm.net/home" TargetMode="External"/><Relationship Id="rId7" Type="http://schemas.openxmlformats.org/officeDocument/2006/relationships/hyperlink" Target="https://autm.net/surveys-and-tool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utm.net/careers-and-courses" TargetMode="External"/><Relationship Id="rId5" Type="http://schemas.openxmlformats.org/officeDocument/2006/relationships/hyperlink" Target="https://autm.net/events" TargetMode="External"/><Relationship Id="rId10" Type="http://schemas.openxmlformats.org/officeDocument/2006/relationships/hyperlink" Target="https://autm.net/about-tech-transfer/better-world-project" TargetMode="External"/><Relationship Id="rId4" Type="http://schemas.openxmlformats.org/officeDocument/2006/relationships/hyperlink" Target="https://shorturl.at/utesZ" TargetMode="External"/><Relationship Id="rId9" Type="http://schemas.openxmlformats.org/officeDocument/2006/relationships/hyperlink" Target="https://autm.net/about-au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frale@autm.ne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D07AE8-9C1C-EC54-C8F5-9A6F24912095}"/>
              </a:ext>
            </a:extLst>
          </p:cNvPr>
          <p:cNvSpPr txBox="1"/>
          <p:nvPr/>
        </p:nvSpPr>
        <p:spPr>
          <a:xfrm>
            <a:off x="350235" y="3553937"/>
            <a:ext cx="8443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15-Minute Friday – New Members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February 21, 2025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Presenter: Mike Frale, AUTM Membership and Community Engagement Manager</a:t>
            </a:r>
          </a:p>
        </p:txBody>
      </p:sp>
    </p:spTree>
    <p:extLst>
      <p:ext uri="{BB962C8B-B14F-4D97-AF65-F5344CB8AC3E}">
        <p14:creationId xmlns:p14="http://schemas.microsoft.com/office/powerpoint/2010/main" val="175826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CA6C-1E2A-4220-6179-AFE9C273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Connect: Internally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2CE02-C1A0-8D90-3DFD-0C8387F6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96" y="1015586"/>
            <a:ext cx="4404104" cy="3637096"/>
          </a:xfrm>
          <a:prstGeom prst="rect">
            <a:avLst/>
          </a:prstGeom>
        </p:spPr>
      </p:pic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4C66150-FEAC-9F3A-13F4-F6D82E5B8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15586"/>
            <a:ext cx="3132972" cy="36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0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95" y="1047495"/>
            <a:ext cx="6456734" cy="857250"/>
          </a:xfrm>
        </p:spPr>
        <p:txBody>
          <a:bodyPr/>
          <a:lstStyle/>
          <a:p>
            <a:pPr algn="l"/>
            <a:r>
              <a:rPr lang="en-US" sz="2700" b="1"/>
              <a:t>In the past 25 years…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89772" y="9286"/>
            <a:ext cx="853489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>
              <a:buClr>
                <a:srgbClr val="FFFFFF"/>
              </a:buClr>
            </a:pPr>
            <a:r>
              <a:rPr lang="en-US" kern="0">
                <a:solidFill>
                  <a:srgbClr val="FFFFFF"/>
                </a:solidFill>
                <a:latin typeface="+mj-lt"/>
              </a:rPr>
              <a:t>Connect: Internally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F74D16D-1171-C9CD-8AC9-AF3A876276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56253" y="3923349"/>
            <a:ext cx="5801933" cy="112646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Expand your network with the AUTM Membership Directory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Join a Committee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12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12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Post on our </a:t>
            </a:r>
            <a:r>
              <a:rPr lang="en-US" sz="1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eGroups</a:t>
            </a:r>
            <a:endParaRPr lang="en-US" sz="12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Network with new (and old) colleagues</a:t>
            </a:r>
          </a:p>
        </p:txBody>
      </p:sp>
      <p:pic>
        <p:nvPicPr>
          <p:cNvPr id="5" name="Picture 4" descr="A group of people sitting in a row&#10;&#10;AI-generated content may be incorrect.">
            <a:extLst>
              <a:ext uri="{FF2B5EF4-FFF2-40B4-BE49-F238E27FC236}">
                <a16:creationId xmlns:a16="http://schemas.microsoft.com/office/drawing/2014/main" id="{CE267D13-D97B-D8B2-7501-A232DA3F0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32" y="955151"/>
            <a:ext cx="7772400" cy="28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+mj-lt"/>
              </a:rPr>
              <a:t>AUTM 50</a:t>
            </a:r>
            <a:r>
              <a:rPr lang="en-US" baseline="30000">
                <a:latin typeface="+mj-lt"/>
              </a:rPr>
              <a:t>th</a:t>
            </a:r>
            <a:r>
              <a:rPr lang="en-US">
                <a:latin typeface="+mj-lt"/>
              </a:rPr>
              <a:t> Anniversary Annual Meeting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2825C6D-E314-7942-3051-05F89769A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71" y="1066799"/>
            <a:ext cx="4672085" cy="28520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2025 Annual Meeting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March 2</a:t>
            </a:r>
            <a:r>
              <a:rPr lang="en-US" b="0" i="0" baseline="30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nd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– 5</a:t>
            </a:r>
            <a:r>
              <a:rPr lang="en-US" b="0" i="0" baseline="30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th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2,000+ attendees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100+ sessions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Add-on training courses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Better World Project Awards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1-on-1 partnering opportunities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Hill Visits (Thursday, March 6)</a:t>
            </a: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721E9-9F3D-10FD-641B-A314D27579B0}"/>
              </a:ext>
            </a:extLst>
          </p:cNvPr>
          <p:cNvSpPr txBox="1"/>
          <p:nvPr/>
        </p:nvSpPr>
        <p:spPr>
          <a:xfrm>
            <a:off x="284273" y="4250234"/>
            <a:ext cx="431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>
                    <a:lumMod val="50000"/>
                  </a:schemeClr>
                </a:solidFill>
                <a:effectLst/>
                <a:latin typeface="Helvetica Neue" panose="020B0604020202020204" charset="0"/>
              </a:rPr>
              <a:t>Gaylord National Resort and Convention Center</a:t>
            </a:r>
            <a:br>
              <a:rPr lang="en-US" sz="1400">
                <a:solidFill>
                  <a:schemeClr val="bg1">
                    <a:lumMod val="50000"/>
                  </a:schemeClr>
                </a:solidFill>
                <a:latin typeface="Helvetica Neue" panose="020B0604020202020204" charset="0"/>
              </a:rPr>
            </a:br>
            <a:r>
              <a:rPr lang="en-US" sz="1400" b="0" i="0">
                <a:solidFill>
                  <a:schemeClr val="bg1">
                    <a:lumMod val="50000"/>
                  </a:schemeClr>
                </a:solidFill>
                <a:effectLst/>
                <a:latin typeface="Helvetica Neue" panose="020B0604020202020204" charset="0"/>
              </a:rPr>
              <a:t>National Harbor, Maryland</a:t>
            </a:r>
            <a:endParaRPr lang="en-US" sz="1400" b="1">
              <a:solidFill>
                <a:schemeClr val="bg1">
                  <a:lumMod val="50000"/>
                </a:schemeClr>
              </a:solidFill>
              <a:latin typeface="Helvetica Neue" panose="020B0604020202020204" charset="0"/>
              <a:ea typeface="Arial" pitchFamily="-72" charset="0"/>
              <a:cs typeface="Arial" pitchFamily="-72" charset="0"/>
            </a:endParaRPr>
          </a:p>
        </p:txBody>
      </p:sp>
      <p:pic>
        <p:nvPicPr>
          <p:cNvPr id="4" name="Picture 3" descr="A fountain in front of a building&#10;&#10;Description automatically generated">
            <a:extLst>
              <a:ext uri="{FF2B5EF4-FFF2-40B4-BE49-F238E27FC236}">
                <a16:creationId xmlns:a16="http://schemas.microsoft.com/office/drawing/2014/main" id="{D7DA9191-00EE-50BA-8494-89D32B132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2" r="1591"/>
          <a:stretch/>
        </p:blipFill>
        <p:spPr>
          <a:xfrm>
            <a:off x="985785" y="2786886"/>
            <a:ext cx="2570216" cy="144816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6" descr="A blue background with white text and bubbles&#10;&#10;Description automatically generated">
            <a:extLst>
              <a:ext uri="{FF2B5EF4-FFF2-40B4-BE49-F238E27FC236}">
                <a16:creationId xmlns:a16="http://schemas.microsoft.com/office/drawing/2014/main" id="{1772B428-A251-8A68-218C-270905C88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85" y="1066800"/>
            <a:ext cx="2570215" cy="14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1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3344-5718-9A27-181B-6789D8F6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+mj-lt"/>
              </a:rPr>
              <a:t>Connect: AUTM Meetings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92BA1-9822-CA63-83D9-56BDF3B7D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" y="866536"/>
            <a:ext cx="9144000" cy="4158854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7C878E"/>
              </a:solidFill>
              <a:highlight>
                <a:srgbClr val="FFFF00"/>
              </a:highlight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7C878E"/>
                </a:solidFill>
                <a:cs typeface="Calibri"/>
              </a:rPr>
              <a:t>50</a:t>
            </a:r>
            <a:r>
              <a:rPr lang="en-US" sz="1800" baseline="30000">
                <a:solidFill>
                  <a:srgbClr val="7C878E"/>
                </a:solidFill>
                <a:cs typeface="Calibri"/>
              </a:rPr>
              <a:t>th</a:t>
            </a:r>
            <a:r>
              <a:rPr lang="en-US" sz="1800">
                <a:solidFill>
                  <a:srgbClr val="7C878E"/>
                </a:solidFill>
                <a:cs typeface="Calibri"/>
              </a:rPr>
              <a:t> </a:t>
            </a:r>
            <a:r>
              <a:rPr lang="en-US" sz="1800" dirty="0">
                <a:solidFill>
                  <a:srgbClr val="7C878E"/>
                </a:solidFill>
                <a:cs typeface="Calibri"/>
              </a:rPr>
              <a:t>Anniversary Watercooler Series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C878E"/>
                </a:solidFill>
                <a:cs typeface="Calibri"/>
              </a:rPr>
              <a:t>May 20 - Major Milestones and Transitions Throughout AUTM’s History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C878E"/>
                </a:solidFill>
                <a:cs typeface="Calibri"/>
              </a:rPr>
              <a:t>August 5 – Growth and Changes in Tech Transfer Over the Years and AUTM’s Impact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C878E"/>
                </a:solidFill>
                <a:cs typeface="Calibri"/>
              </a:rPr>
              <a:t>November 4 – The Evolution of Tech Transfer and AUTM’s Role in Educating the Field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C878E"/>
                </a:solidFill>
                <a:cs typeface="Calibri"/>
              </a:rPr>
              <a:t>May 6-8 – 2025 Canadian Region Meeting (Montreal, Canada)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C878E"/>
                </a:solidFill>
                <a:cs typeface="Calibri"/>
              </a:rPr>
              <a:t>July 21-23  – 2025 Central Region Meeting (Madison, WI)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C878E"/>
                </a:solidFill>
                <a:cs typeface="Calibri"/>
              </a:rPr>
              <a:t>September 8-9 – 2025 Eastern Region Meeting (Atlanta, GA)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C878E"/>
                </a:solidFill>
                <a:cs typeface="Calibri"/>
              </a:rPr>
              <a:t>September 30-October 1 – 2025 Western Region Meeting (Salt Lake City, UT)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7C878E"/>
              </a:solidFill>
              <a:cs typeface="Calibri"/>
            </a:endParaRPr>
          </a:p>
          <a:p>
            <a:endParaRPr lang="en-US" sz="1800" dirty="0">
              <a:solidFill>
                <a:srgbClr val="7C878E"/>
              </a:solidFill>
              <a:cs typeface="Calibri"/>
            </a:endParaRPr>
          </a:p>
          <a:p>
            <a:endParaRPr lang="en-US" sz="1800" dirty="0">
              <a:solidFill>
                <a:srgbClr val="7C878E"/>
              </a:solidFill>
              <a:cs typeface="Calibri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7C878E"/>
              </a:solidFill>
              <a:cs typeface="Calibri"/>
            </a:endParaRPr>
          </a:p>
          <a:p>
            <a:endParaRPr lang="en-US" sz="1800" dirty="0">
              <a:solidFill>
                <a:srgbClr val="7C878E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7C878E"/>
              </a:solidFill>
              <a:cs typeface="Calibri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407628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A961-CD74-5DD6-54C3-C84B0316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0335C-CB14-D114-36EE-19B393B64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E-Groups: </a:t>
            </a:r>
            <a:r>
              <a:rPr lang="en-US" dirty="0">
                <a:hlinkClick r:id="rId3"/>
              </a:rPr>
              <a:t>https://community.autm.net/home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Profile: </a:t>
            </a:r>
            <a:r>
              <a:rPr lang="en-US" dirty="0">
                <a:hlinkClick r:id="rId4"/>
              </a:rPr>
              <a:t>https://shorturl.at/utesZ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Events: </a:t>
            </a:r>
            <a:r>
              <a:rPr lang="en-US" dirty="0">
                <a:hlinkClick r:id="rId5"/>
              </a:rPr>
              <a:t>https://autm.net/events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Education Courses and Webinars: </a:t>
            </a:r>
            <a:r>
              <a:rPr lang="en-US" dirty="0">
                <a:hlinkClick r:id="rId6"/>
              </a:rPr>
              <a:t>https://autm.net/careers-and-courses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Surveys &amp; Tools: </a:t>
            </a:r>
            <a:r>
              <a:rPr lang="en-US" dirty="0">
                <a:hlinkClick r:id="rId7"/>
              </a:rPr>
              <a:t>https://autm.net/surveys-and-tools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Membership: </a:t>
            </a:r>
            <a:r>
              <a:rPr lang="en-US" dirty="0">
                <a:hlinkClick r:id="rId8"/>
              </a:rPr>
              <a:t>https://autm.net/membership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AUTM: </a:t>
            </a:r>
            <a:r>
              <a:rPr lang="en-US" dirty="0">
                <a:hlinkClick r:id="rId9"/>
              </a:rPr>
              <a:t>https://autm.net/about-autm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World Project: </a:t>
            </a:r>
            <a:r>
              <a:rPr lang="en-US" dirty="0">
                <a:hlinkClick r:id="rId10"/>
              </a:rPr>
              <a:t>https://autm.net/about-tech-transfer/better-world-project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96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>
              <a:buClr>
                <a:srgbClr val="FFFFFF"/>
              </a:buClr>
            </a:pPr>
            <a:r>
              <a:rPr lang="en-US" kern="0">
                <a:solidFill>
                  <a:srgbClr val="FFFFFF"/>
                </a:solidFill>
                <a:latin typeface="+mj-lt"/>
              </a:rPr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595AA-5532-4749-B66A-62A5050251CA}"/>
              </a:ext>
            </a:extLst>
          </p:cNvPr>
          <p:cNvSpPr txBox="1"/>
          <p:nvPr/>
        </p:nvSpPr>
        <p:spPr>
          <a:xfrm>
            <a:off x="1545535" y="1763802"/>
            <a:ext cx="6052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Contact Me – Let me know any topic ideas!</a:t>
            </a: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rgbClr val="7A99AC"/>
                </a:solidFill>
              </a:rPr>
              <a:t>Mike Frale – </a:t>
            </a:r>
            <a:r>
              <a:rPr lang="en-US" sz="2000" dirty="0">
                <a:solidFill>
                  <a:srgbClr val="7A99A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mfrale@autm.net</a:t>
            </a:r>
            <a:r>
              <a:rPr lang="en-US" sz="2000" dirty="0">
                <a:solidFill>
                  <a:srgbClr val="7A99AC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EE9F5B-EC20-6185-37FA-B0C1C4D60FEE}"/>
              </a:ext>
            </a:extLst>
          </p:cNvPr>
          <p:cNvSpPr txBox="1"/>
          <p:nvPr/>
        </p:nvSpPr>
        <p:spPr>
          <a:xfrm>
            <a:off x="2719346" y="4152232"/>
            <a:ext cx="370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Find AUTM on social media!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8821903-E4E1-661D-C6CA-88BA5E687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0998" y="3707549"/>
            <a:ext cx="3222004" cy="30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54DB98E-E7DC-6318-6719-33DC4DA3F3EC}"/>
              </a:ext>
            </a:extLst>
          </p:cNvPr>
          <p:cNvGrpSpPr/>
          <p:nvPr/>
        </p:nvGrpSpPr>
        <p:grpSpPr>
          <a:xfrm>
            <a:off x="2293658" y="296352"/>
            <a:ext cx="4970547" cy="4837129"/>
            <a:chOff x="2540068" y="876300"/>
            <a:chExt cx="3998331" cy="39983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EAF588-0D91-069F-DDC0-80677A413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540068" y="876300"/>
              <a:ext cx="3998331" cy="399833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F83D1D4-B33C-0AA4-8074-A81A35AA2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5249" y="4162074"/>
              <a:ext cx="1333500" cy="295275"/>
            </a:xfrm>
            <a:prstGeom prst="rect">
              <a:avLst/>
            </a:prstGeom>
          </p:spPr>
        </p:pic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19BCF6F4-56AB-3A4D-9792-E23526C7689A}"/>
              </a:ext>
            </a:extLst>
          </p:cNvPr>
          <p:cNvSpPr/>
          <p:nvPr/>
        </p:nvSpPr>
        <p:spPr>
          <a:xfrm>
            <a:off x="3915406" y="1916422"/>
            <a:ext cx="1219200" cy="1386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ABF0EFE-F9D3-624D-92EE-280A01CA966C}"/>
              </a:ext>
            </a:extLst>
          </p:cNvPr>
          <p:cNvCxnSpPr>
            <a:cxnSpLocks/>
          </p:cNvCxnSpPr>
          <p:nvPr/>
        </p:nvCxnSpPr>
        <p:spPr>
          <a:xfrm flipH="1" flipV="1">
            <a:off x="1203558" y="7310797"/>
            <a:ext cx="799647" cy="1178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5D8411C-6B99-AF47-9ECD-406175D67850}"/>
              </a:ext>
            </a:extLst>
          </p:cNvPr>
          <p:cNvCxnSpPr>
            <a:cxnSpLocks/>
          </p:cNvCxnSpPr>
          <p:nvPr/>
        </p:nvCxnSpPr>
        <p:spPr>
          <a:xfrm flipV="1">
            <a:off x="1203558" y="6459177"/>
            <a:ext cx="1644774" cy="736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29B8228-187C-3648-9ED2-718026628082}"/>
              </a:ext>
            </a:extLst>
          </p:cNvPr>
          <p:cNvCxnSpPr>
            <a:cxnSpLocks/>
          </p:cNvCxnSpPr>
          <p:nvPr/>
        </p:nvCxnSpPr>
        <p:spPr>
          <a:xfrm>
            <a:off x="6519891" y="6837386"/>
            <a:ext cx="809163" cy="1875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721CBDC-C4DF-1944-B4AD-DEF7A611A001}"/>
              </a:ext>
            </a:extLst>
          </p:cNvPr>
          <p:cNvCxnSpPr>
            <a:cxnSpLocks/>
          </p:cNvCxnSpPr>
          <p:nvPr/>
        </p:nvCxnSpPr>
        <p:spPr>
          <a:xfrm flipH="1">
            <a:off x="6090896" y="6019243"/>
            <a:ext cx="281601" cy="975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D02D7C6-C52D-0A43-88EA-86A1E11854D1}"/>
              </a:ext>
            </a:extLst>
          </p:cNvPr>
          <p:cNvCxnSpPr>
            <a:cxnSpLocks/>
          </p:cNvCxnSpPr>
          <p:nvPr/>
        </p:nvCxnSpPr>
        <p:spPr>
          <a:xfrm>
            <a:off x="6176864" y="7521588"/>
            <a:ext cx="1090765" cy="908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2E7F557-6011-6D40-BF42-00D01A761085}"/>
              </a:ext>
            </a:extLst>
          </p:cNvPr>
          <p:cNvGrpSpPr/>
          <p:nvPr/>
        </p:nvGrpSpPr>
        <p:grpSpPr>
          <a:xfrm>
            <a:off x="772347" y="5919917"/>
            <a:ext cx="6885750" cy="2831685"/>
            <a:chOff x="833307" y="1185268"/>
            <a:chExt cx="6885750" cy="2831685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853BE81-B71E-AD4A-B901-C8A8CEC70D53}"/>
                </a:ext>
              </a:extLst>
            </p:cNvPr>
            <p:cNvSpPr/>
            <p:nvPr/>
          </p:nvSpPr>
          <p:spPr>
            <a:xfrm>
              <a:off x="833307" y="2092295"/>
              <a:ext cx="938833" cy="9388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1D13B81-6DDF-734D-BC57-9D384E38F607}"/>
                </a:ext>
              </a:extLst>
            </p:cNvPr>
            <p:cNvSpPr/>
            <p:nvPr/>
          </p:nvSpPr>
          <p:spPr>
            <a:xfrm>
              <a:off x="2523166" y="1234694"/>
              <a:ext cx="938833" cy="9388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BE6D52D-9E12-A74A-B376-E7C1C0F9806C}"/>
                </a:ext>
              </a:extLst>
            </p:cNvPr>
            <p:cNvSpPr/>
            <p:nvPr/>
          </p:nvSpPr>
          <p:spPr>
            <a:xfrm>
              <a:off x="6780224" y="2964537"/>
              <a:ext cx="938833" cy="9388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ABB0FE3-4524-E444-B224-46A05354D4D5}"/>
                </a:ext>
              </a:extLst>
            </p:cNvPr>
            <p:cNvSpPr/>
            <p:nvPr/>
          </p:nvSpPr>
          <p:spPr>
            <a:xfrm>
              <a:off x="6224295" y="1185268"/>
              <a:ext cx="599262" cy="5992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6BFA350-3AD2-654B-AAD6-AD3A79C71790}"/>
                </a:ext>
              </a:extLst>
            </p:cNvPr>
            <p:cNvSpPr/>
            <p:nvPr/>
          </p:nvSpPr>
          <p:spPr>
            <a:xfrm>
              <a:off x="1937759" y="3542119"/>
              <a:ext cx="474834" cy="4748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6DF17384-821F-5E4E-95B2-06EECDBE999F}"/>
                </a:ext>
              </a:extLst>
            </p:cNvPr>
            <p:cNvSpPr/>
            <p:nvPr/>
          </p:nvSpPr>
          <p:spPr>
            <a:xfrm>
              <a:off x="6123218" y="2335721"/>
              <a:ext cx="366349" cy="366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Google Shape;101;p3">
            <a:extLst>
              <a:ext uri="{FF2B5EF4-FFF2-40B4-BE49-F238E27FC236}">
                <a16:creationId xmlns:a16="http://schemas.microsoft.com/office/drawing/2014/main" id="{08BD94DD-E2B4-5840-B470-11BDF80E229F}"/>
              </a:ext>
            </a:extLst>
          </p:cNvPr>
          <p:cNvSpPr txBox="1">
            <a:spLocks/>
          </p:cNvSpPr>
          <p:nvPr/>
        </p:nvSpPr>
        <p:spPr>
          <a:xfrm>
            <a:off x="124395" y="67713"/>
            <a:ext cx="4095481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90000"/>
              </a:lnSpc>
            </a:pPr>
            <a:r>
              <a:rPr lang="en-US" sz="5400" b="1">
                <a:solidFill>
                  <a:schemeClr val="bg1">
                    <a:lumMod val="50000"/>
                  </a:schemeClr>
                </a:solidFill>
              </a:rPr>
              <a:t>Our Pillars</a:t>
            </a:r>
            <a:endParaRPr lang="en-US" sz="5400" b="1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56128C7-7A6D-0441-8C1E-7C3E5C600FB4}"/>
              </a:ext>
            </a:extLst>
          </p:cNvPr>
          <p:cNvCxnSpPr>
            <a:cxnSpLocks/>
          </p:cNvCxnSpPr>
          <p:nvPr/>
        </p:nvCxnSpPr>
        <p:spPr>
          <a:xfrm flipH="1">
            <a:off x="2310587" y="7883544"/>
            <a:ext cx="2051423" cy="345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5D1E8B-4DD0-314E-9AEE-97A72955C1E2}"/>
              </a:ext>
            </a:extLst>
          </p:cNvPr>
          <p:cNvCxnSpPr>
            <a:cxnSpLocks/>
          </p:cNvCxnSpPr>
          <p:nvPr/>
        </p:nvCxnSpPr>
        <p:spPr>
          <a:xfrm flipV="1">
            <a:off x="4492188" y="7595751"/>
            <a:ext cx="1559434" cy="770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9EF4095-FD78-0344-875F-C2A991F858BF}"/>
              </a:ext>
            </a:extLst>
          </p:cNvPr>
          <p:cNvCxnSpPr>
            <a:cxnSpLocks/>
          </p:cNvCxnSpPr>
          <p:nvPr/>
        </p:nvCxnSpPr>
        <p:spPr>
          <a:xfrm>
            <a:off x="1587676" y="7315107"/>
            <a:ext cx="2870136" cy="667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B58F102-D8B6-5E4C-BEEB-FC51E905163C}"/>
              </a:ext>
            </a:extLst>
          </p:cNvPr>
          <p:cNvGrpSpPr/>
          <p:nvPr/>
        </p:nvGrpSpPr>
        <p:grpSpPr>
          <a:xfrm rot="2595771">
            <a:off x="1603608" y="8478841"/>
            <a:ext cx="545523" cy="545523"/>
            <a:chOff x="4298992" y="366681"/>
            <a:chExt cx="4650110" cy="4650110"/>
          </a:xfrm>
        </p:grpSpPr>
        <p:sp>
          <p:nvSpPr>
            <p:cNvPr id="47" name="Block Arc 46">
              <a:extLst>
                <a:ext uri="{FF2B5EF4-FFF2-40B4-BE49-F238E27FC236}">
                  <a16:creationId xmlns:a16="http://schemas.microsoft.com/office/drawing/2014/main" id="{897614A7-DBEE-4B44-96AF-B43CC0C61FCE}"/>
                </a:ext>
              </a:extLst>
            </p:cNvPr>
            <p:cNvSpPr/>
            <p:nvPr/>
          </p:nvSpPr>
          <p:spPr>
            <a:xfrm rot="18987769">
              <a:off x="4298997" y="366686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E879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Block Arc 47">
              <a:extLst>
                <a:ext uri="{FF2B5EF4-FFF2-40B4-BE49-F238E27FC236}">
                  <a16:creationId xmlns:a16="http://schemas.microsoft.com/office/drawing/2014/main" id="{F8771879-A282-CF40-9487-1DB8EF748D59}"/>
                </a:ext>
              </a:extLst>
            </p:cNvPr>
            <p:cNvSpPr/>
            <p:nvPr/>
          </p:nvSpPr>
          <p:spPr>
            <a:xfrm rot="13587769">
              <a:off x="4298997" y="366681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F0B4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Block Arc 48">
              <a:extLst>
                <a:ext uri="{FF2B5EF4-FFF2-40B4-BE49-F238E27FC236}">
                  <a16:creationId xmlns:a16="http://schemas.microsoft.com/office/drawing/2014/main" id="{C8412F6D-0294-B846-91DC-E25D5D9DAFFA}"/>
                </a:ext>
              </a:extLst>
            </p:cNvPr>
            <p:cNvSpPr/>
            <p:nvPr/>
          </p:nvSpPr>
          <p:spPr>
            <a:xfrm rot="8187769">
              <a:off x="4298992" y="366681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64067257-FA24-D44D-8148-03269F4A65EB}"/>
                </a:ext>
              </a:extLst>
            </p:cNvPr>
            <p:cNvSpPr/>
            <p:nvPr/>
          </p:nvSpPr>
          <p:spPr>
            <a:xfrm rot="2787769">
              <a:off x="4298992" y="366686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DF3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67209D-23D4-FD49-8690-A9F3391736D5}"/>
              </a:ext>
            </a:extLst>
          </p:cNvPr>
          <p:cNvGrpSpPr/>
          <p:nvPr/>
        </p:nvGrpSpPr>
        <p:grpSpPr>
          <a:xfrm rot="2457501">
            <a:off x="486591" y="7006806"/>
            <a:ext cx="1028701" cy="1028701"/>
            <a:chOff x="4298992" y="366681"/>
            <a:chExt cx="4650110" cy="4650110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DD212264-63FF-8145-84AC-57F4303808A5}"/>
                </a:ext>
              </a:extLst>
            </p:cNvPr>
            <p:cNvSpPr/>
            <p:nvPr/>
          </p:nvSpPr>
          <p:spPr>
            <a:xfrm rot="18987769">
              <a:off x="4298997" y="366686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E879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51E9CBBB-6FB7-4249-A640-76FBD8AFB665}"/>
                </a:ext>
              </a:extLst>
            </p:cNvPr>
            <p:cNvSpPr/>
            <p:nvPr/>
          </p:nvSpPr>
          <p:spPr>
            <a:xfrm rot="13587769">
              <a:off x="4298997" y="366681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F0B4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Block Arc 59">
              <a:extLst>
                <a:ext uri="{FF2B5EF4-FFF2-40B4-BE49-F238E27FC236}">
                  <a16:creationId xmlns:a16="http://schemas.microsoft.com/office/drawing/2014/main" id="{9D4468E3-F4D9-1F42-8A04-3F8A5493C3EF}"/>
                </a:ext>
              </a:extLst>
            </p:cNvPr>
            <p:cNvSpPr/>
            <p:nvPr/>
          </p:nvSpPr>
          <p:spPr>
            <a:xfrm rot="8187769">
              <a:off x="4298992" y="366681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Block Arc 60">
              <a:extLst>
                <a:ext uri="{FF2B5EF4-FFF2-40B4-BE49-F238E27FC236}">
                  <a16:creationId xmlns:a16="http://schemas.microsoft.com/office/drawing/2014/main" id="{B30D8FBE-EBED-2F48-9D23-6AF7C4BAE67A}"/>
                </a:ext>
              </a:extLst>
            </p:cNvPr>
            <p:cNvSpPr/>
            <p:nvPr/>
          </p:nvSpPr>
          <p:spPr>
            <a:xfrm rot="2787769">
              <a:off x="4298992" y="366686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DF3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46BAD7-D1F6-A444-879B-4C70840CCBE8}"/>
              </a:ext>
            </a:extLst>
          </p:cNvPr>
          <p:cNvGrpSpPr/>
          <p:nvPr/>
        </p:nvGrpSpPr>
        <p:grpSpPr>
          <a:xfrm rot="2457501">
            <a:off x="5798840" y="7280931"/>
            <a:ext cx="412908" cy="412908"/>
            <a:chOff x="4298992" y="366681"/>
            <a:chExt cx="4650110" cy="4650110"/>
          </a:xfrm>
        </p:grpSpPr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AC881EF4-9132-694E-99D2-E4C02A308946}"/>
                </a:ext>
              </a:extLst>
            </p:cNvPr>
            <p:cNvSpPr/>
            <p:nvPr/>
          </p:nvSpPr>
          <p:spPr>
            <a:xfrm rot="18987769">
              <a:off x="4298997" y="366686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E879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9D065BFA-4611-1D40-8A67-8D226B2EBCA2}"/>
                </a:ext>
              </a:extLst>
            </p:cNvPr>
            <p:cNvSpPr/>
            <p:nvPr/>
          </p:nvSpPr>
          <p:spPr>
            <a:xfrm rot="13587769">
              <a:off x="4298997" y="366681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F0B4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Block Arc 64">
              <a:extLst>
                <a:ext uri="{FF2B5EF4-FFF2-40B4-BE49-F238E27FC236}">
                  <a16:creationId xmlns:a16="http://schemas.microsoft.com/office/drawing/2014/main" id="{606AF2AE-82C2-4F47-AB0C-77AFEAF8948B}"/>
                </a:ext>
              </a:extLst>
            </p:cNvPr>
            <p:cNvSpPr/>
            <p:nvPr/>
          </p:nvSpPr>
          <p:spPr>
            <a:xfrm rot="8187769">
              <a:off x="4298992" y="366681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Block Arc 65">
              <a:extLst>
                <a:ext uri="{FF2B5EF4-FFF2-40B4-BE49-F238E27FC236}">
                  <a16:creationId xmlns:a16="http://schemas.microsoft.com/office/drawing/2014/main" id="{F7C28B51-FC2B-BE41-BE69-2913B9A5086B}"/>
                </a:ext>
              </a:extLst>
            </p:cNvPr>
            <p:cNvSpPr/>
            <p:nvPr/>
          </p:nvSpPr>
          <p:spPr>
            <a:xfrm rot="2787769">
              <a:off x="4298992" y="366686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DF3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DFA9B48-1FF4-CE40-B1C4-98D6E27606C3}"/>
              </a:ext>
            </a:extLst>
          </p:cNvPr>
          <p:cNvCxnSpPr>
            <a:cxnSpLocks/>
          </p:cNvCxnSpPr>
          <p:nvPr/>
        </p:nvCxnSpPr>
        <p:spPr>
          <a:xfrm flipH="1" flipV="1">
            <a:off x="3300672" y="7068581"/>
            <a:ext cx="1125160" cy="1160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5DC257A-4CB2-AC44-B836-3C1101FC8074}"/>
              </a:ext>
            </a:extLst>
          </p:cNvPr>
          <p:cNvCxnSpPr>
            <a:cxnSpLocks/>
          </p:cNvCxnSpPr>
          <p:nvPr/>
        </p:nvCxnSpPr>
        <p:spPr>
          <a:xfrm flipV="1">
            <a:off x="4585208" y="6445246"/>
            <a:ext cx="387448" cy="188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F65B05-699B-AF43-936F-7E1C9F86D13A}"/>
              </a:ext>
            </a:extLst>
          </p:cNvPr>
          <p:cNvCxnSpPr>
            <a:cxnSpLocks/>
          </p:cNvCxnSpPr>
          <p:nvPr/>
        </p:nvCxnSpPr>
        <p:spPr>
          <a:xfrm flipV="1">
            <a:off x="4423435" y="6653714"/>
            <a:ext cx="1730485" cy="1636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11F479E-F358-2949-AB33-807B5E2574DA}"/>
              </a:ext>
            </a:extLst>
          </p:cNvPr>
          <p:cNvCxnSpPr>
            <a:cxnSpLocks/>
          </p:cNvCxnSpPr>
          <p:nvPr/>
        </p:nvCxnSpPr>
        <p:spPr>
          <a:xfrm>
            <a:off x="4399462" y="7291613"/>
            <a:ext cx="2242289" cy="49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9ABF814-D82C-B84A-8222-6AA0973A0960}"/>
              </a:ext>
            </a:extLst>
          </p:cNvPr>
          <p:cNvGrpSpPr/>
          <p:nvPr/>
        </p:nvGrpSpPr>
        <p:grpSpPr>
          <a:xfrm rot="2595771">
            <a:off x="2174593" y="6164983"/>
            <a:ext cx="1028701" cy="1028701"/>
            <a:chOff x="4298992" y="366681"/>
            <a:chExt cx="4650110" cy="4650110"/>
          </a:xfrm>
        </p:grpSpPr>
        <p:sp>
          <p:nvSpPr>
            <p:cNvPr id="76" name="Block Arc 75">
              <a:extLst>
                <a:ext uri="{FF2B5EF4-FFF2-40B4-BE49-F238E27FC236}">
                  <a16:creationId xmlns:a16="http://schemas.microsoft.com/office/drawing/2014/main" id="{149169C4-EEC5-F547-858B-8C67173B53F2}"/>
                </a:ext>
              </a:extLst>
            </p:cNvPr>
            <p:cNvSpPr/>
            <p:nvPr/>
          </p:nvSpPr>
          <p:spPr>
            <a:xfrm rot="18987769">
              <a:off x="4298997" y="366686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E879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Block Arc 76">
              <a:extLst>
                <a:ext uri="{FF2B5EF4-FFF2-40B4-BE49-F238E27FC236}">
                  <a16:creationId xmlns:a16="http://schemas.microsoft.com/office/drawing/2014/main" id="{ED19A174-42A1-7D4C-AFED-358D1E8C63E1}"/>
                </a:ext>
              </a:extLst>
            </p:cNvPr>
            <p:cNvSpPr/>
            <p:nvPr/>
          </p:nvSpPr>
          <p:spPr>
            <a:xfrm rot="13587769">
              <a:off x="4298997" y="366681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F0B4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Block Arc 81">
              <a:extLst>
                <a:ext uri="{FF2B5EF4-FFF2-40B4-BE49-F238E27FC236}">
                  <a16:creationId xmlns:a16="http://schemas.microsoft.com/office/drawing/2014/main" id="{8F926A81-D9C3-1B43-961B-ADE5DC1AFA52}"/>
                </a:ext>
              </a:extLst>
            </p:cNvPr>
            <p:cNvSpPr/>
            <p:nvPr/>
          </p:nvSpPr>
          <p:spPr>
            <a:xfrm rot="8187769">
              <a:off x="4298992" y="366681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Block Arc 82">
              <a:extLst>
                <a:ext uri="{FF2B5EF4-FFF2-40B4-BE49-F238E27FC236}">
                  <a16:creationId xmlns:a16="http://schemas.microsoft.com/office/drawing/2014/main" id="{CC074251-0544-C844-BA7C-7FDD0EBA9FAC}"/>
                </a:ext>
              </a:extLst>
            </p:cNvPr>
            <p:cNvSpPr/>
            <p:nvPr/>
          </p:nvSpPr>
          <p:spPr>
            <a:xfrm rot="2787769">
              <a:off x="4298992" y="366686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DF3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8DBBDEB-AE6D-B54D-AD22-DF96EA707131}"/>
              </a:ext>
            </a:extLst>
          </p:cNvPr>
          <p:cNvGrpSpPr/>
          <p:nvPr/>
        </p:nvGrpSpPr>
        <p:grpSpPr>
          <a:xfrm rot="2457501">
            <a:off x="6445807" y="7869044"/>
            <a:ext cx="1028701" cy="1028701"/>
            <a:chOff x="4298992" y="366681"/>
            <a:chExt cx="4650110" cy="4650110"/>
          </a:xfrm>
        </p:grpSpPr>
        <p:sp>
          <p:nvSpPr>
            <p:cNvPr id="90" name="Block Arc 89">
              <a:extLst>
                <a:ext uri="{FF2B5EF4-FFF2-40B4-BE49-F238E27FC236}">
                  <a16:creationId xmlns:a16="http://schemas.microsoft.com/office/drawing/2014/main" id="{F3067D9D-F8AF-EA42-B97A-151AEED74BF3}"/>
                </a:ext>
              </a:extLst>
            </p:cNvPr>
            <p:cNvSpPr/>
            <p:nvPr/>
          </p:nvSpPr>
          <p:spPr>
            <a:xfrm rot="18987769">
              <a:off x="4298997" y="366686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E879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Block Arc 90">
              <a:extLst>
                <a:ext uri="{FF2B5EF4-FFF2-40B4-BE49-F238E27FC236}">
                  <a16:creationId xmlns:a16="http://schemas.microsoft.com/office/drawing/2014/main" id="{3712E181-D65D-2E47-84F4-23A29DC732CE}"/>
                </a:ext>
              </a:extLst>
            </p:cNvPr>
            <p:cNvSpPr/>
            <p:nvPr/>
          </p:nvSpPr>
          <p:spPr>
            <a:xfrm rot="13587769">
              <a:off x="4298997" y="366681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F0B4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Block Arc 91">
              <a:extLst>
                <a:ext uri="{FF2B5EF4-FFF2-40B4-BE49-F238E27FC236}">
                  <a16:creationId xmlns:a16="http://schemas.microsoft.com/office/drawing/2014/main" id="{C1D42BBF-F02E-B94D-AEB4-7C5D57E44880}"/>
                </a:ext>
              </a:extLst>
            </p:cNvPr>
            <p:cNvSpPr/>
            <p:nvPr/>
          </p:nvSpPr>
          <p:spPr>
            <a:xfrm rot="8187769">
              <a:off x="4298992" y="366681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Block Arc 92">
              <a:extLst>
                <a:ext uri="{FF2B5EF4-FFF2-40B4-BE49-F238E27FC236}">
                  <a16:creationId xmlns:a16="http://schemas.microsoft.com/office/drawing/2014/main" id="{4110CF36-156C-6047-8C9F-C587E3D520A3}"/>
                </a:ext>
              </a:extLst>
            </p:cNvPr>
            <p:cNvSpPr/>
            <p:nvPr/>
          </p:nvSpPr>
          <p:spPr>
            <a:xfrm rot="2787769">
              <a:off x="4298992" y="366686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DF3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46C1628-E1D5-364A-AF4E-B7FD9E483919}"/>
              </a:ext>
            </a:extLst>
          </p:cNvPr>
          <p:cNvGrpSpPr/>
          <p:nvPr/>
        </p:nvGrpSpPr>
        <p:grpSpPr>
          <a:xfrm rot="2457501">
            <a:off x="5851834" y="6071510"/>
            <a:ext cx="749935" cy="749935"/>
            <a:chOff x="4298992" y="366681"/>
            <a:chExt cx="4650110" cy="4650110"/>
          </a:xfrm>
        </p:grpSpPr>
        <p:sp>
          <p:nvSpPr>
            <p:cNvPr id="95" name="Block Arc 94">
              <a:extLst>
                <a:ext uri="{FF2B5EF4-FFF2-40B4-BE49-F238E27FC236}">
                  <a16:creationId xmlns:a16="http://schemas.microsoft.com/office/drawing/2014/main" id="{D8EDDA0B-D305-5645-BFED-6D1DA7B5B57E}"/>
                </a:ext>
              </a:extLst>
            </p:cNvPr>
            <p:cNvSpPr/>
            <p:nvPr/>
          </p:nvSpPr>
          <p:spPr>
            <a:xfrm rot="18987769">
              <a:off x="4298997" y="366686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E879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Block Arc 95">
              <a:extLst>
                <a:ext uri="{FF2B5EF4-FFF2-40B4-BE49-F238E27FC236}">
                  <a16:creationId xmlns:a16="http://schemas.microsoft.com/office/drawing/2014/main" id="{39C54B41-F538-4748-B5E6-6B422A243593}"/>
                </a:ext>
              </a:extLst>
            </p:cNvPr>
            <p:cNvSpPr/>
            <p:nvPr/>
          </p:nvSpPr>
          <p:spPr>
            <a:xfrm rot="13587769">
              <a:off x="4298997" y="366681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F0B4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Block Arc 96">
              <a:extLst>
                <a:ext uri="{FF2B5EF4-FFF2-40B4-BE49-F238E27FC236}">
                  <a16:creationId xmlns:a16="http://schemas.microsoft.com/office/drawing/2014/main" id="{E909B471-5AAF-8E44-B93E-AD817332FE9E}"/>
                </a:ext>
              </a:extLst>
            </p:cNvPr>
            <p:cNvSpPr/>
            <p:nvPr/>
          </p:nvSpPr>
          <p:spPr>
            <a:xfrm rot="8187769">
              <a:off x="4298992" y="366681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Block Arc 97">
              <a:extLst>
                <a:ext uri="{FF2B5EF4-FFF2-40B4-BE49-F238E27FC236}">
                  <a16:creationId xmlns:a16="http://schemas.microsoft.com/office/drawing/2014/main" id="{A2F2A5C7-7465-0A48-900E-9FF975D4BA34}"/>
                </a:ext>
              </a:extLst>
            </p:cNvPr>
            <p:cNvSpPr/>
            <p:nvPr/>
          </p:nvSpPr>
          <p:spPr>
            <a:xfrm rot="2787769">
              <a:off x="4298992" y="366686"/>
              <a:ext cx="4650105" cy="4650105"/>
            </a:xfrm>
            <a:prstGeom prst="blockArc">
              <a:avLst>
                <a:gd name="adj1" fmla="val 10800000"/>
                <a:gd name="adj2" fmla="val 16246454"/>
                <a:gd name="adj3" fmla="val 7951"/>
              </a:avLst>
            </a:prstGeom>
            <a:solidFill>
              <a:srgbClr val="DF3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18D1D8B-ABDF-595F-FC6A-D937906CAA5F}"/>
              </a:ext>
            </a:extLst>
          </p:cNvPr>
          <p:cNvSpPr/>
          <p:nvPr/>
        </p:nvSpPr>
        <p:spPr>
          <a:xfrm>
            <a:off x="3915406" y="1916422"/>
            <a:ext cx="1219200" cy="1386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diagram of a diagram of a variety of circles&#10;&#10;Description automatically generated with medium confidence">
            <a:extLst>
              <a:ext uri="{FF2B5EF4-FFF2-40B4-BE49-F238E27FC236}">
                <a16:creationId xmlns:a16="http://schemas.microsoft.com/office/drawing/2014/main" id="{4F0D8898-8F7F-C309-4E9B-8E7229C73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211" y="601619"/>
            <a:ext cx="3662906" cy="35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1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 noGrp="1"/>
          </p:cNvSpPr>
          <p:nvPr>
            <p:ph idx="1"/>
          </p:nvPr>
        </p:nvSpPr>
        <p:spPr>
          <a:xfrm>
            <a:off x="3948550" y="1013139"/>
            <a:ext cx="4929447" cy="402571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913765" lvl="1" indent="-170815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AUTM University</a:t>
            </a:r>
            <a:endParaRPr lang="en-US" dirty="0">
              <a:cs typeface="Arial"/>
            </a:endParaRPr>
          </a:p>
          <a:p>
            <a:pPr marL="1313815" lvl="2" indent="-170815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Essentials</a:t>
            </a:r>
          </a:p>
          <a:p>
            <a:pPr marL="1313815" lvl="2" indent="-170815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Operations and Compliance</a:t>
            </a:r>
          </a:p>
          <a:p>
            <a:pPr marL="1313815" lvl="2" indent="-170815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Startup</a:t>
            </a:r>
          </a:p>
          <a:p>
            <a:pPr marL="1313815" lvl="2" indent="-170815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Software</a:t>
            </a:r>
          </a:p>
          <a:p>
            <a:pPr marL="913765" lvl="1" indent="-170815">
              <a:buFont typeface="Arial,Sans-Serif" panose="020B0604020202020204" pitchFamily="34" charset="0"/>
              <a:buChar char="•"/>
            </a:pPr>
            <a:r>
              <a:rPr lang="en-US" dirty="0">
                <a:latin typeface="+mn-lt"/>
                <a:cs typeface="Helvetica"/>
              </a:rPr>
              <a:t>The Conversation: Leadership Forum</a:t>
            </a:r>
            <a:endParaRPr lang="en-US" dirty="0">
              <a:solidFill>
                <a:srgbClr val="000000"/>
              </a:solidFill>
              <a:latin typeface="+mn-lt"/>
              <a:cs typeface="Helvetica"/>
            </a:endParaRPr>
          </a:p>
          <a:p>
            <a:pPr marL="913765" lvl="1" indent="-170815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In tandem with the Annual Meeting</a:t>
            </a:r>
          </a:p>
          <a:p>
            <a:pPr marL="1313815" lvl="2" indent="-170815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Marketing</a:t>
            </a:r>
          </a:p>
          <a:p>
            <a:pPr marL="1313815" lvl="2" indent="-170815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Technology Valuation</a:t>
            </a:r>
          </a:p>
          <a:p>
            <a:pPr marL="1313815" lvl="2" indent="-170815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Leadership Communications</a:t>
            </a:r>
          </a:p>
          <a:p>
            <a:pPr marL="1313815" lvl="2" indent="-170815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Negotiations</a:t>
            </a:r>
          </a:p>
          <a:p>
            <a:pPr marL="913765" lvl="1" indent="-170815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C60E1C-2DF7-1676-4202-4C6989090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858" t="1480" r="7858" b="61307"/>
          <a:stretch/>
        </p:blipFill>
        <p:spPr bwMode="auto">
          <a:xfrm>
            <a:off x="520400" y="2571750"/>
            <a:ext cx="3684060" cy="21047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1875833-FDBB-768E-9A0A-324310F0D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95"/>
          <a:stretch/>
        </p:blipFill>
        <p:spPr bwMode="auto">
          <a:xfrm>
            <a:off x="520400" y="1013139"/>
            <a:ext cx="3684060" cy="117468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BA27F785-B63D-0658-E145-207B948F4D06}"/>
              </a:ext>
            </a:extLst>
          </p:cNvPr>
          <p:cNvSpPr txBox="1">
            <a:spLocks/>
          </p:cNvSpPr>
          <p:nvPr/>
        </p:nvSpPr>
        <p:spPr>
          <a:xfrm>
            <a:off x="389772" y="9286"/>
            <a:ext cx="875422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>
              <a:buClr>
                <a:srgbClr val="FFFFFF"/>
              </a:buClr>
            </a:pPr>
            <a:r>
              <a:rPr lang="en-US" kern="0">
                <a:solidFill>
                  <a:srgbClr val="FFFFFF"/>
                </a:solidFill>
                <a:latin typeface="+mj-lt"/>
              </a:rPr>
              <a:t>Educate: In Person Courses</a:t>
            </a:r>
          </a:p>
        </p:txBody>
      </p:sp>
    </p:spTree>
    <p:extLst>
      <p:ext uri="{BB962C8B-B14F-4D97-AF65-F5344CB8AC3E}">
        <p14:creationId xmlns:p14="http://schemas.microsoft.com/office/powerpoint/2010/main" val="30246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389772" y="9286"/>
            <a:ext cx="7315200" cy="8572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kern="1200">
                <a:solidFill>
                  <a:schemeClr val="bg1"/>
                </a:solidFill>
                <a:latin typeface="Helvetica"/>
                <a:ea typeface="+mj-ea"/>
                <a:cs typeface="+mj-cs"/>
              </a:rPr>
              <a:t>Educate: Online Professional Development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36183C-38BA-9727-5DA4-93B7479F9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" r="5" b="229"/>
          <a:stretch/>
        </p:blipFill>
        <p:spPr bwMode="auto">
          <a:xfrm>
            <a:off x="405585" y="1265398"/>
            <a:ext cx="4038600" cy="254555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Content Placeholder 3"/>
          <p:cNvSpPr txBox="1">
            <a:spLocks noGrp="1"/>
          </p:cNvSpPr>
          <p:nvPr>
            <p:ph sz="half" idx="2"/>
          </p:nvPr>
        </p:nvSpPr>
        <p:spPr>
          <a:xfrm>
            <a:off x="4699817" y="1020468"/>
            <a:ext cx="4038600" cy="3437231"/>
          </a:xfrm>
        </p:spPr>
        <p:txBody>
          <a:bodyPr vert="horz" lIns="91440" tIns="45720" rIns="91440" bIns="45720" rtlCol="0">
            <a:normAutofit/>
          </a:bodyPr>
          <a:lstStyle/>
          <a:p>
            <a:pPr marL="170815" indent="-17081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20+ Webinars annually, including</a:t>
            </a:r>
          </a:p>
          <a:p>
            <a:pPr marL="913765" lvl="1" indent="-17081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AI-enabled TTO</a:t>
            </a:r>
          </a:p>
          <a:p>
            <a:pPr marL="913765" lvl="1" indent="-17081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Innovation Ambassador Program</a:t>
            </a:r>
          </a:p>
          <a:p>
            <a:pPr marL="913765" lvl="1" indent="-17081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Navigating Pitfalls and Maximizing Partnering Successes</a:t>
            </a:r>
          </a:p>
          <a:p>
            <a:pPr marL="170815" indent="-17081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On-Demand Courses</a:t>
            </a:r>
          </a:p>
          <a:p>
            <a:pPr marL="913765" lvl="1" indent="-17081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Negotiations</a:t>
            </a:r>
          </a:p>
          <a:p>
            <a:pPr marL="913765" lvl="1" indent="-17081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Essentials of Academic TT</a:t>
            </a:r>
          </a:p>
          <a:p>
            <a:pPr marL="170815" indent="-17081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More than 300 archived webinars</a:t>
            </a:r>
          </a:p>
        </p:txBody>
      </p:sp>
    </p:spTree>
    <p:extLst>
      <p:ext uri="{BB962C8B-B14F-4D97-AF65-F5344CB8AC3E}">
        <p14:creationId xmlns:p14="http://schemas.microsoft.com/office/powerpoint/2010/main" val="11864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95" y="1047495"/>
            <a:ext cx="6456734" cy="857250"/>
          </a:xfrm>
        </p:spPr>
        <p:txBody>
          <a:bodyPr/>
          <a:lstStyle/>
          <a:p>
            <a:pPr algn="l"/>
            <a:r>
              <a:rPr lang="en-US" sz="2700" b="1"/>
              <a:t>In the past 25 years…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89772" y="9286"/>
            <a:ext cx="853489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>
              <a:buClr>
                <a:srgbClr val="FFFFFF"/>
              </a:buClr>
            </a:pPr>
            <a:r>
              <a:rPr lang="en-US" kern="0">
                <a:solidFill>
                  <a:srgbClr val="FFFFFF"/>
                </a:solidFill>
                <a:latin typeface="+mj-lt"/>
              </a:rPr>
              <a:t>Educate: Surveys, Databases and Toolkits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F74D16D-1171-C9CD-8AC9-AF3A876276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00733" y="1047495"/>
            <a:ext cx="4361624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Annual Licensing Activity Survey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Salary Survey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TransACT</a:t>
            </a: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(Deals) Database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Toolkits</a:t>
            </a:r>
          </a:p>
          <a:p>
            <a:pPr marL="914396" lvl="1" indent="-17144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Women Inventor’s Toolkit</a:t>
            </a:r>
          </a:p>
          <a:p>
            <a:pPr marL="914396" lvl="1" indent="-17144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TTO-VC Term Sheet Template </a:t>
            </a:r>
          </a:p>
          <a:p>
            <a:pPr marL="914396" lvl="1" indent="-17144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Director’s Toolkit</a:t>
            </a:r>
          </a:p>
          <a:p>
            <a:pPr marL="914396" lvl="1" indent="-17144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EDI Toolkit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9D108-DB14-2738-E39D-33166EE68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3" y="1042483"/>
            <a:ext cx="2813756" cy="36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6E3C-4317-4733-A969-FC0C92D7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Promote: AUTM Better World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B7F35-8060-7C10-CF95-DE5C48017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" t="24311" r="66269" b="10772"/>
          <a:stretch/>
        </p:blipFill>
        <p:spPr>
          <a:xfrm>
            <a:off x="6020464" y="1614866"/>
            <a:ext cx="2612885" cy="23415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551E2DA-8B07-B1A3-FAD1-03459C7781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0692" y="1004304"/>
            <a:ext cx="5824103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/>
              </a:rPr>
              <a:t>Innovations driving a Better World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12B5D2-4191-ABCA-7419-34891C09A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83" t="24405" r="1598" b="10679"/>
          <a:stretch/>
        </p:blipFill>
        <p:spPr>
          <a:xfrm>
            <a:off x="3156584" y="1614866"/>
            <a:ext cx="2649120" cy="23415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D45EE-1EA4-61B8-4299-5510FFE35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07" t="19603" r="33774" b="10772"/>
          <a:stretch/>
        </p:blipFill>
        <p:spPr>
          <a:xfrm>
            <a:off x="471833" y="1614867"/>
            <a:ext cx="2469991" cy="23415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7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alternative text description for this image">
            <a:extLst>
              <a:ext uri="{FF2B5EF4-FFF2-40B4-BE49-F238E27FC236}">
                <a16:creationId xmlns:a16="http://schemas.microsoft.com/office/drawing/2014/main" id="{7D7D57E4-B646-F279-4456-2AA8ED354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/>
          <a:stretch/>
        </p:blipFill>
        <p:spPr bwMode="auto">
          <a:xfrm>
            <a:off x="115788" y="932273"/>
            <a:ext cx="4800674" cy="381800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5596F0-407B-14BD-7261-16FD48AE7086}"/>
              </a:ext>
            </a:extLst>
          </p:cNvPr>
          <p:cNvSpPr txBox="1"/>
          <p:nvPr/>
        </p:nvSpPr>
        <p:spPr>
          <a:xfrm>
            <a:off x="4916463" y="932272"/>
            <a:ext cx="4111750" cy="37702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Past AUTM Chair Marc Sedam </a:t>
            </a:r>
            <a:br>
              <a:rPr lang="en-US" sz="1700" dirty="0"/>
            </a:b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testifies in front of the House Judiciary Subcommittee on IP</a:t>
            </a:r>
            <a:endParaRPr lang="en-US" sz="1700" dirty="0">
              <a:solidFill>
                <a:schemeClr val="bg1">
                  <a:lumMod val="50000"/>
                </a:schemeClr>
              </a:solidFill>
              <a:cs typeface="Helvetica"/>
            </a:endParaRP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cs typeface="Helvetica"/>
            </a:endParaRPr>
          </a:p>
          <a:p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AUTM Speaks Out Website</a:t>
            </a:r>
            <a:endParaRPr lang="en-US" sz="1700" dirty="0">
              <a:solidFill>
                <a:schemeClr val="bg1">
                  <a:lumMod val="50000"/>
                </a:schemeClr>
              </a:solidFill>
              <a:cs typeface="Helvetica"/>
            </a:endParaRPr>
          </a:p>
          <a:p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AUTM released 14 statements in 2024 on tech transfer including:</a:t>
            </a:r>
            <a:endParaRPr lang="en-US" sz="1700" dirty="0">
              <a:solidFill>
                <a:schemeClr val="bg1">
                  <a:lumMod val="50000"/>
                </a:schemeClr>
              </a:solidFill>
              <a:cs typeface="Helvetica"/>
            </a:endParaRPr>
          </a:p>
          <a:p>
            <a:pPr marL="257175" lvl="6" indent="-25717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Support for PREVAIL, PERA and IDEA Acts</a:t>
            </a:r>
            <a:endParaRPr lang="en-US" sz="1700" dirty="0">
              <a:solidFill>
                <a:schemeClr val="bg1">
                  <a:lumMod val="50000"/>
                </a:schemeClr>
              </a:solidFill>
              <a:cs typeface="Helvetica"/>
            </a:endParaRPr>
          </a:p>
          <a:p>
            <a:pPr marL="257175" lvl="6" indent="-25717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Impact of Proliferation of AI and Determinations of Patentability</a:t>
            </a:r>
            <a:endParaRPr lang="en-US" sz="1700" dirty="0">
              <a:solidFill>
                <a:schemeClr val="bg1">
                  <a:lumMod val="50000"/>
                </a:schemeClr>
              </a:solidFill>
              <a:cs typeface="Helvetica"/>
            </a:endParaRPr>
          </a:p>
          <a:p>
            <a:pPr marL="0" lvl="6">
              <a:buClr>
                <a:schemeClr val="bg1">
                  <a:lumMod val="50000"/>
                </a:schemeClr>
              </a:buClr>
            </a:pPr>
            <a:endParaRPr lang="en-US" sz="200" dirty="0">
              <a:solidFill>
                <a:schemeClr val="bg1">
                  <a:lumMod val="50000"/>
                </a:schemeClr>
              </a:solidFill>
              <a:cs typeface="Helvetica"/>
            </a:endParaRPr>
          </a:p>
          <a:p>
            <a:pPr marL="0" lvl="6">
              <a:buClr>
                <a:schemeClr val="bg1">
                  <a:lumMod val="50000"/>
                </a:schemeClr>
              </a:buClr>
            </a:pP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  <a:p>
            <a:pPr marL="0" lvl="6">
              <a:buClr>
                <a:schemeClr val="bg1">
                  <a:lumMod val="50000"/>
                </a:schemeClr>
              </a:buClr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Quarterly Advocacy Watercoolers </a:t>
            </a:r>
            <a:endParaRPr lang="en-US" sz="1700" dirty="0">
              <a:solidFill>
                <a:schemeClr val="bg1">
                  <a:lumMod val="50000"/>
                </a:schemeClr>
              </a:solidFill>
              <a:cs typeface="Helvetica"/>
            </a:endParaRPr>
          </a:p>
          <a:p>
            <a:pPr marL="285750" lvl="6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Last Jan 15</a:t>
            </a:r>
            <a:r>
              <a:rPr lang="en-US" sz="17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 – Recording available</a:t>
            </a:r>
            <a:endParaRPr lang="en-US" sz="1700" dirty="0">
              <a:solidFill>
                <a:schemeClr val="bg1">
                  <a:lumMod val="50000"/>
                </a:schemeClr>
              </a:solidFill>
              <a:cs typeface="Helvetica"/>
            </a:endParaRPr>
          </a:p>
          <a:p>
            <a:pPr marL="0" lvl="6">
              <a:buClr>
                <a:schemeClr val="bg1">
                  <a:lumMod val="50000"/>
                </a:schemeClr>
              </a:buClr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8BB4D2-AAEF-44D2-06B8-17ED3F31D394}"/>
              </a:ext>
            </a:extLst>
          </p:cNvPr>
          <p:cNvSpPr txBox="1">
            <a:spLocks/>
          </p:cNvSpPr>
          <p:nvPr/>
        </p:nvSpPr>
        <p:spPr>
          <a:xfrm>
            <a:off x="389772" y="9286"/>
            <a:ext cx="731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>
                <a:latin typeface="+mj-lt"/>
              </a:rPr>
              <a:t>Promote: Advocacy Making a Difference</a:t>
            </a:r>
          </a:p>
        </p:txBody>
      </p:sp>
    </p:spTree>
    <p:extLst>
      <p:ext uri="{BB962C8B-B14F-4D97-AF65-F5344CB8AC3E}">
        <p14:creationId xmlns:p14="http://schemas.microsoft.com/office/powerpoint/2010/main" val="99559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>
              <a:buClr>
                <a:srgbClr val="FFFFFF"/>
              </a:buClr>
            </a:pPr>
            <a:r>
              <a:rPr lang="en-US" kern="0">
                <a:solidFill>
                  <a:srgbClr val="FFFFFF"/>
                </a:solidFill>
                <a:latin typeface="+mj-lt"/>
              </a:rPr>
              <a:t>Connect: Externally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635" y="4106204"/>
            <a:ext cx="1142633" cy="860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36F2C8-93EB-E821-0C26-4C7D85C86352}"/>
              </a:ext>
            </a:extLst>
          </p:cNvPr>
          <p:cNvSpPr txBox="1"/>
          <p:nvPr/>
        </p:nvSpPr>
        <p:spPr>
          <a:xfrm>
            <a:off x="2809009" y="4104419"/>
            <a:ext cx="352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www.aim.autm.net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EB7010-DC75-0D24-13A3-981C0DCDE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26" b="1814"/>
          <a:stretch/>
        </p:blipFill>
        <p:spPr>
          <a:xfrm>
            <a:off x="868909" y="1304498"/>
            <a:ext cx="7553196" cy="26349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F1AA7DF-3CC0-FC30-90CD-FA8AF39C1F5D}"/>
              </a:ext>
            </a:extLst>
          </p:cNvPr>
          <p:cNvSpPr/>
          <p:nvPr/>
        </p:nvSpPr>
        <p:spPr>
          <a:xfrm>
            <a:off x="5480050" y="3041493"/>
            <a:ext cx="1030197" cy="350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859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2B0EA-3DCC-E39C-1745-2F64FE2A0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75536-F8B9-F1FE-D105-C5A7C085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395" y="1047495"/>
            <a:ext cx="6456734" cy="857250"/>
          </a:xfrm>
        </p:spPr>
        <p:txBody>
          <a:bodyPr/>
          <a:lstStyle/>
          <a:p>
            <a:pPr algn="l"/>
            <a:r>
              <a:rPr lang="en-US" sz="2700" b="1"/>
              <a:t>In the past 25 years…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6D1631D-5E1A-497C-4AB6-38F5E870E490}"/>
              </a:ext>
            </a:extLst>
          </p:cNvPr>
          <p:cNvSpPr txBox="1">
            <a:spLocks/>
          </p:cNvSpPr>
          <p:nvPr/>
        </p:nvSpPr>
        <p:spPr>
          <a:xfrm>
            <a:off x="389772" y="9286"/>
            <a:ext cx="853489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>
              <a:buClr>
                <a:srgbClr val="FFFFFF"/>
              </a:buClr>
            </a:pPr>
            <a:r>
              <a:rPr lang="en-US" kern="0">
                <a:solidFill>
                  <a:srgbClr val="FFFFFF"/>
                </a:solidFill>
                <a:latin typeface="+mj-lt"/>
              </a:rPr>
              <a:t>Connect: Internally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6E36467-3C22-5C0B-9EFC-87F2D888CE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56253" y="4384788"/>
            <a:ext cx="5801933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46" indent="-171446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Update your profile so that the information is accurate and current!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4A50F8C-F4AF-2900-2AC9-FDB3F7937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32" y="939671"/>
            <a:ext cx="6456735" cy="32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3CDB2648F62D418E06B8E7B5F1255B" ma:contentTypeVersion="23" ma:contentTypeDescription="Create a new document." ma:contentTypeScope="" ma:versionID="d22b001e637e8f91d12d67262b07ab22">
  <xsd:schema xmlns:xsd="http://www.w3.org/2001/XMLSchema" xmlns:xs="http://www.w3.org/2001/XMLSchema" xmlns:p="http://schemas.microsoft.com/office/2006/metadata/properties" xmlns:ns2="39bab58d-a4e2-42c9-8c08-52b00779ec6b" xmlns:ns3="aef120c7-7d16-4938-9022-2ee41d07909d" targetNamespace="http://schemas.microsoft.com/office/2006/metadata/properties" ma:root="true" ma:fieldsID="1c36316c7766826389c4a0ae03e6bf70" ns2:_="" ns3:_="">
    <xsd:import namespace="39bab58d-a4e2-42c9-8c08-52b00779ec6b"/>
    <xsd:import namespace="aef120c7-7d16-4938-9022-2ee41d0790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ocumentType" minOccurs="0"/>
                <xsd:element ref="ns2:AuthDate" minOccurs="0"/>
                <xsd:element ref="ns2:EndDat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ab58d-a4e2-42c9-8c08-52b00779e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4dce571-4842-41cb-b304-af250ad7de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cumentType" ma:index="26" nillable="true" ma:displayName="Document Type" ma:format="Dropdown" ma:internalName="DocumentType">
      <xsd:simpleType>
        <xsd:restriction base="dms:Choice">
          <xsd:enumeration value="Contract"/>
          <xsd:enumeration value="Invoice"/>
          <xsd:enumeration value="Receipt"/>
          <xsd:enumeration value="Quote"/>
        </xsd:restriction>
      </xsd:simpleType>
    </xsd:element>
    <xsd:element name="AuthDate" ma:index="27" nillable="true" ma:displayName="Auth Date" ma:format="DateOnly" ma:internalName="AuthDate">
      <xsd:simpleType>
        <xsd:restriction base="dms:DateTime"/>
      </xsd:simpleType>
    </xsd:element>
    <xsd:element name="EndDate" ma:index="28" nillable="true" ma:displayName="End Date" ma:format="DateOnly" ma:internalName="EndDate">
      <xsd:simpleType>
        <xsd:restriction base="dms:DateTim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120c7-7d16-4938-9022-2ee41d0790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e105ab4-7c02-4451-8904-3686ceedce47}" ma:internalName="TaxCatchAll" ma:showField="CatchAllData" ma:web="aef120c7-7d16-4938-9022-2ee41d0790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bab58d-a4e2-42c9-8c08-52b00779ec6b">
      <Terms xmlns="http://schemas.microsoft.com/office/infopath/2007/PartnerControls"/>
    </lcf76f155ced4ddcb4097134ff3c332f>
    <TaxCatchAll xmlns="aef120c7-7d16-4938-9022-2ee41d07909d" xsi:nil="true"/>
    <EndDate xmlns="39bab58d-a4e2-42c9-8c08-52b00779ec6b" xsi:nil="true"/>
    <AuthDate xmlns="39bab58d-a4e2-42c9-8c08-52b00779ec6b" xsi:nil="true"/>
    <DocumentType xmlns="39bab58d-a4e2-42c9-8c08-52b00779ec6b" xsi:nil="true"/>
  </documentManagement>
</p:properties>
</file>

<file path=customXml/itemProps1.xml><?xml version="1.0" encoding="utf-8"?>
<ds:datastoreItem xmlns:ds="http://schemas.openxmlformats.org/officeDocument/2006/customXml" ds:itemID="{B969FAC2-E3A0-4CD5-B050-9C7D327811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3993F5-FA9A-490A-A584-3F28BFAB2CFA}"/>
</file>

<file path=customXml/itemProps3.xml><?xml version="1.0" encoding="utf-8"?>
<ds:datastoreItem xmlns:ds="http://schemas.openxmlformats.org/officeDocument/2006/customXml" ds:itemID="{70F45A57-8379-4FAE-AB1E-DBF002E2805C}">
  <ds:schemaRefs>
    <ds:schemaRef ds:uri="http://schemas.openxmlformats.org/package/2006/metadata/core-properties"/>
    <ds:schemaRef ds:uri="http://purl.org/dc/terms/"/>
    <ds:schemaRef ds:uri="aef120c7-7d16-4938-9022-2ee41d07909d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39bab58d-a4e2-42c9-8c08-52b00779ec6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538</Words>
  <Application>Microsoft Macintosh PowerPoint</Application>
  <PresentationFormat>On-screen Show (16:9)</PresentationFormat>
  <Paragraphs>117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Arial,Sans-Serif</vt:lpstr>
      <vt:lpstr>Calibri</vt:lpstr>
      <vt:lpstr>Helvetica</vt:lpstr>
      <vt:lpstr>Helvetica Light</vt:lpstr>
      <vt:lpstr>Helvetica Neue</vt:lpstr>
      <vt:lpstr>Lucida Grande</vt:lpstr>
      <vt:lpstr>Office Theme</vt:lpstr>
      <vt:lpstr> </vt:lpstr>
      <vt:lpstr>PowerPoint Presentation</vt:lpstr>
      <vt:lpstr>PowerPoint Presentation</vt:lpstr>
      <vt:lpstr>PowerPoint Presentation</vt:lpstr>
      <vt:lpstr>In the past 25 years…</vt:lpstr>
      <vt:lpstr>Promote: AUTM Better World Project</vt:lpstr>
      <vt:lpstr>PowerPoint Presentation</vt:lpstr>
      <vt:lpstr>PowerPoint Presentation</vt:lpstr>
      <vt:lpstr>In the past 25 years…</vt:lpstr>
      <vt:lpstr>Connect: Internally</vt:lpstr>
      <vt:lpstr>In the past 25 years…</vt:lpstr>
      <vt:lpstr>AUTM 50th Anniversary Annual Meeting</vt:lpstr>
      <vt:lpstr>Connect: AUTM Meetings and Activities</vt:lpstr>
      <vt:lpstr>Helpful Links</vt:lpstr>
      <vt:lpstr>PowerPoint Presentation</vt:lpstr>
    </vt:vector>
  </TitlesOfParts>
  <Company>Bates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Cyprus</dc:creator>
  <cp:lastModifiedBy>Mike Frale</cp:lastModifiedBy>
  <cp:revision>3</cp:revision>
  <dcterms:created xsi:type="dcterms:W3CDTF">2018-01-17T16:29:00Z</dcterms:created>
  <dcterms:modified xsi:type="dcterms:W3CDTF">2025-02-21T16:45:55Z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0x010100F43CDB2648F62D418E06B8E7B5F1255B</vt:lpwstr>
  </property>
  <property fmtid="{D5CDD505-2E9C-101B-9397-08002B2CF9AE}" pid="3" name="Order">
    <vt:r8>971800</vt:r8>
  </property>
  <property fmtid="{D5CDD505-2E9C-101B-9397-08002B2CF9AE}" pid="4" name="MediaServiceImageTags">
    <vt:lpwstr/>
  </property>
</Properties>
</file>