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5"/>
  </p:notesMasterIdLst>
  <p:sldIdLst>
    <p:sldId id="256" r:id="rId3"/>
    <p:sldId id="266" r:id="rId4"/>
    <p:sldId id="267" r:id="rId5"/>
    <p:sldId id="271" r:id="rId6"/>
    <p:sldId id="272" r:id="rId7"/>
    <p:sldId id="273" r:id="rId8"/>
    <p:sldId id="275" r:id="rId9"/>
    <p:sldId id="276" r:id="rId10"/>
    <p:sldId id="281" r:id="rId11"/>
    <p:sldId id="279" r:id="rId12"/>
    <p:sldId id="283" r:id="rId13"/>
    <p:sldId id="282" r:id="rId14"/>
  </p:sldIdLst>
  <p:sldSz cx="9144000" cy="5143500" type="screen16x9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66FF33"/>
    <a:srgbClr val="008000"/>
    <a:srgbClr val="00FF00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1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137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07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/>
          <a:lstStyle/>
          <a:p>
            <a:fld id="{5CB5D963-56AE-42AD-AF21-B92012E8F7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AUTM U.S. Licensing</a:t>
            </a:r>
            <a:r>
              <a:rPr lang="en-US" baseline="0" dirty="0" smtClean="0"/>
              <a:t> Activity Survey: FY2016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/>
          <a:lstStyle/>
          <a:p>
            <a:fld id="{6FE8CD6F-A2D5-4878-8393-98138BB42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 study commissioned by AUTM and the Biotechnology Innovation Organization (BIO). The report, “The Economic Contribution of University/Nonprofit Inventions in the United States: 1996-2015,” was released in June,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/>
          <a:lstStyle/>
          <a:p>
            <a:fld id="{6FE8CD6F-A2D5-4878-8393-98138BB42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 study commissioned by AUTM and the Biotechnology Innovation Organization (BIO). The report, “The Economic Contribution of University/Nonprofit Inventions in the United States: 1996-2015,” was released in June,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/>
          <a:lstStyle/>
          <a:p>
            <a:fld id="{6FE8CD6F-A2D5-4878-8393-98138BB42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AUTM_PPT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5400143" y="4096817"/>
            <a:ext cx="3350257" cy="62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7A99AC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7A99A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0101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AUTM_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400143" y="4096817"/>
            <a:ext cx="3350257" cy="62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AUTM_PPT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01010" y="448220"/>
            <a:ext cx="8229600" cy="414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05585" y="1265398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96585" y="1265398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05585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7C87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C878E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None/>
              <a:defRPr sz="18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9658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7C87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C878E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None/>
              <a:defRPr sz="18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05585" y="1799276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4"/>
          </p:nvPr>
        </p:nvSpPr>
        <p:spPr>
          <a:xfrm>
            <a:off x="4596585" y="1799276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75050" y="1076326"/>
            <a:ext cx="5111750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7C878E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C878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C878E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01010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7C878E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C878E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C878E"/>
              </a:buClr>
              <a:buSzPts val="1000"/>
              <a:buFont typeface="Merriweather Sans"/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AUTM_PPT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21164" y="23666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Helvetica Neue"/>
              <a:buNone/>
              <a:defRPr sz="5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AUTM_PPT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0101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AUTM_PPT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05585" y="1265398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96585" y="1265398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AUTM_PPT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05585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C878E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None/>
              <a:defRPr sz="18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59658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C878E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None/>
              <a:defRPr sz="1800" b="1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05585" y="1799276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"/>
          </p:nvPr>
        </p:nvSpPr>
        <p:spPr>
          <a:xfrm>
            <a:off x="4596585" y="1799276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AUTM_PPT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AUTM_PPT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575050" y="1076326"/>
            <a:ext cx="5111750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01010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C878E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C878E"/>
              </a:buClr>
              <a:buSzPts val="1000"/>
              <a:buFont typeface="Merriweather Sans"/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AUTM_PPT3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0101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C878E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01010" y="4603735"/>
            <a:ext cx="713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7C878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Research Funding Drives Innovation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73" y="979681"/>
            <a:ext cx="5962122" cy="39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4" y="1217661"/>
            <a:ext cx="6908799" cy="26272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strong and sustained basic research funding to provide pipeline of great ideas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Ensure that patent rights are protected for a given university, researcher, and the government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Encourage policies that attract venture capital support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SBIR/STTR and other translational initiatives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the Bayh-Dole Act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 nothing to inhibit American ingenuity and innovation, which leads the </a:t>
            </a:r>
            <a:r>
              <a:rPr lang="en-US" dirty="0"/>
              <a:t>world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Role of Policymakers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Connect with AUTM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43807" y="1364884"/>
            <a:ext cx="6824586" cy="2939164"/>
            <a:chOff x="1343807" y="1364884"/>
            <a:chExt cx="6824586" cy="2939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81" y="1364884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522" y="2958567"/>
              <a:ext cx="548640" cy="548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07" y="2161725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26" y="3755408"/>
              <a:ext cx="548640" cy="5486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62493" y="1466079"/>
              <a:ext cx="1758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>Follow </a:t>
              </a:r>
              <a:r>
                <a:rPr lang="en-US" sz="1800" dirty="0" smtClean="0">
                  <a:solidFill>
                    <a:srgbClr val="7F7F7F"/>
                  </a:solidFill>
                  <a:latin typeface="Helvetica Neue" panose="020B0604020202020204" charset="0"/>
                </a:rPr>
                <a:t>@</a:t>
              </a:r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>AUTM</a:t>
              </a:r>
              <a:endParaRPr lang="en-US" sz="1800" dirty="0">
                <a:solidFill>
                  <a:srgbClr val="7F7F7F"/>
                </a:solidFill>
                <a:latin typeface="Helvetica Neue" panose="020B060402020202020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60552" y="3891228"/>
              <a:ext cx="2319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>View </a:t>
              </a:r>
              <a:r>
                <a:rPr lang="en-US" sz="1800" dirty="0" err="1" smtClean="0">
                  <a:solidFill>
                    <a:srgbClr val="7F7F7F"/>
                  </a:solidFill>
                  <a:latin typeface="Helvetica Neue" panose="020B0604020202020204" charset="0"/>
                </a:rPr>
                <a:t>AUTMNetwork</a:t>
              </a:r>
              <a:endParaRPr lang="en-US" sz="1800" dirty="0">
                <a:solidFill>
                  <a:srgbClr val="7F7F7F"/>
                </a:solidFill>
                <a:latin typeface="Helvetica Neue" panose="020B060402020202020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60552" y="3037458"/>
              <a:ext cx="59078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>Follow Association </a:t>
              </a:r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>of University Technology </a:t>
              </a:r>
              <a:r>
                <a:rPr lang="en-US" sz="1800" dirty="0" smtClean="0">
                  <a:solidFill>
                    <a:srgbClr val="7F7F7F"/>
                  </a:solidFill>
                  <a:latin typeface="Helvetica Neue" panose="020B0604020202020204" charset="0"/>
                </a:rPr>
                <a:t>Managers</a:t>
              </a:r>
              <a:endParaRPr lang="en-US" sz="1800" dirty="0">
                <a:solidFill>
                  <a:srgbClr val="7F7F7F"/>
                </a:solidFill>
                <a:latin typeface="Helvetica Neue" panose="020B060402020202020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60552" y="2276022"/>
              <a:ext cx="56473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>Like Association of University Technology </a:t>
              </a:r>
              <a:r>
                <a:rPr lang="en-US" sz="1800" dirty="0" smtClean="0">
                  <a:solidFill>
                    <a:srgbClr val="7F7F7F"/>
                  </a:solidFill>
                  <a:latin typeface="Helvetica Neue" panose="020B0604020202020204" charset="0"/>
                </a:rPr>
                <a:t>Managers</a:t>
              </a:r>
              <a: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  <a:t/>
              </a:r>
              <a:br>
                <a:rPr lang="en-US" sz="1800" dirty="0">
                  <a:solidFill>
                    <a:srgbClr val="7F7F7F"/>
                  </a:solidFill>
                  <a:latin typeface="Helvetica Neue" panose="020B0604020202020204" charset="0"/>
                </a:rPr>
              </a:br>
              <a:endParaRPr lang="en-US" sz="1800" dirty="0">
                <a:solidFill>
                  <a:srgbClr val="7F7F7F"/>
                </a:solidFill>
                <a:latin typeface="Helvetica Neu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2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idx="1"/>
          </p:nvPr>
        </p:nvSpPr>
        <p:spPr>
          <a:xfrm>
            <a:off x="1485900" y="1377231"/>
            <a:ext cx="6172200" cy="269397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 smtClean="0">
                <a:solidFill>
                  <a:srgbClr val="7F7F7F"/>
                </a:solidFill>
              </a:rPr>
              <a:t>AUTM </a:t>
            </a:r>
            <a:r>
              <a:rPr lang="en-US" dirty="0">
                <a:solidFill>
                  <a:srgbClr val="7F7F7F"/>
                </a:solidFill>
              </a:rPr>
              <a:t>is a </a:t>
            </a:r>
            <a:r>
              <a:rPr lang="en-US" dirty="0" smtClean="0">
                <a:solidFill>
                  <a:srgbClr val="7F7F7F"/>
                </a:solidFill>
              </a:rPr>
              <a:t>non-profit </a:t>
            </a:r>
            <a:r>
              <a:rPr lang="en-US" dirty="0">
                <a:solidFill>
                  <a:srgbClr val="7F7F7F"/>
                </a:solidFill>
              </a:rPr>
              <a:t>leader in educating, developing, promoting and inspiring technology transfer </a:t>
            </a:r>
            <a:r>
              <a:rPr lang="en-US" dirty="0">
                <a:solidFill>
                  <a:srgbClr val="7F7F7F"/>
                </a:solidFill>
              </a:rPr>
              <a:t>practitioners to </a:t>
            </a:r>
            <a:r>
              <a:rPr lang="en-US" dirty="0">
                <a:solidFill>
                  <a:srgbClr val="7F7F7F"/>
                </a:solidFill>
              </a:rPr>
              <a:t>make the world a better place through the commercialization of academic research. 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dirty="0">
                <a:solidFill>
                  <a:srgbClr val="7F7F7F"/>
                </a:solidFill>
              </a:rPr>
              <a:t>AUTM’s </a:t>
            </a:r>
            <a:r>
              <a:rPr lang="en-US" dirty="0">
                <a:solidFill>
                  <a:srgbClr val="7F7F7F"/>
                </a:solidFill>
              </a:rPr>
              <a:t>global community of </a:t>
            </a:r>
            <a:r>
              <a:rPr lang="en-US" dirty="0" smtClean="0">
                <a:solidFill>
                  <a:srgbClr val="7F7F7F"/>
                </a:solidFill>
              </a:rPr>
              <a:t>3,100 </a:t>
            </a:r>
            <a:r>
              <a:rPr lang="en-US" dirty="0">
                <a:solidFill>
                  <a:srgbClr val="7F7F7F"/>
                </a:solidFill>
              </a:rPr>
              <a:t>members </a:t>
            </a:r>
            <a:r>
              <a:rPr lang="en-US" dirty="0">
                <a:solidFill>
                  <a:srgbClr val="7F7F7F"/>
                </a:solidFill>
              </a:rPr>
              <a:t>represents </a:t>
            </a:r>
            <a:r>
              <a:rPr lang="en-US" dirty="0">
                <a:solidFill>
                  <a:srgbClr val="7F7F7F"/>
                </a:solidFill>
              </a:rPr>
              <a:t>businesses and government organizations, and more than </a:t>
            </a:r>
            <a:r>
              <a:rPr lang="en-US" dirty="0" smtClean="0">
                <a:solidFill>
                  <a:srgbClr val="7F7F7F"/>
                </a:solidFill>
              </a:rPr>
              <a:t>800 </a:t>
            </a:r>
            <a:r>
              <a:rPr lang="en-US" dirty="0">
                <a:solidFill>
                  <a:srgbClr val="7F7F7F"/>
                </a:solidFill>
              </a:rPr>
              <a:t>universities, research institutions and teaching </a:t>
            </a:r>
            <a:r>
              <a:rPr lang="en-US" dirty="0" smtClean="0">
                <a:solidFill>
                  <a:srgbClr val="7F7F7F"/>
                </a:solidFill>
              </a:rPr>
              <a:t>hospitals.</a:t>
            </a:r>
            <a:endParaRPr lang="en-AU" dirty="0">
              <a:solidFill>
                <a:srgbClr val="7F7F7F"/>
              </a:solidFill>
            </a:endParaRPr>
          </a:p>
          <a:p>
            <a:pPr marL="0" indent="0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algn="l"/>
            <a:endParaRPr lang="en-US" sz="1350" b="1" dirty="0">
              <a:solidFill>
                <a:srgbClr val="10253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AUTM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9"/>
          <a:stretch/>
        </p:blipFill>
        <p:spPr>
          <a:xfrm>
            <a:off x="64638" y="945931"/>
            <a:ext cx="5643529" cy="4197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5642" y="1609091"/>
            <a:ext cx="352211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20% of membership is</a:t>
            </a:r>
            <a:b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</a:b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located </a:t>
            </a: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o</a:t>
            </a: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utside United </a:t>
            </a:r>
            <a:r>
              <a:rPr lang="en-US" sz="1800" dirty="0" smtClean="0">
                <a:solidFill>
                  <a:srgbClr val="7F7F7F"/>
                </a:solidFill>
                <a:latin typeface="Helvetica Neue" panose="020B0604020202020204" charset="0"/>
              </a:rPr>
              <a:t>States</a:t>
            </a:r>
            <a:endParaRPr lang="en-US" sz="1800" dirty="0">
              <a:solidFill>
                <a:srgbClr val="7F7F7F"/>
              </a:solidFill>
              <a:latin typeface="Helvetica Neue" panose="020B060402020202020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60 countries </a:t>
            </a: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r</a:t>
            </a: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epresented </a:t>
            </a:r>
            <a:b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</a:br>
            <a:r>
              <a:rPr lang="en-US" sz="1800" dirty="0">
                <a:solidFill>
                  <a:srgbClr val="7F7F7F"/>
                </a:solidFill>
                <a:latin typeface="Helvetica Neue" panose="020B0604020202020204" charset="0"/>
              </a:rPr>
              <a:t>by AUTM membership</a:t>
            </a:r>
            <a:endParaRPr lang="en-US" sz="1800" dirty="0">
              <a:solidFill>
                <a:srgbClr val="7F7F7F"/>
              </a:solidFill>
              <a:latin typeface="Helvetica Neue" panose="020B060402020202020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</p:spPr>
        <p:txBody>
          <a:bodyPr/>
          <a:lstStyle/>
          <a:p>
            <a:r>
              <a:rPr lang="en-US" dirty="0" smtClean="0"/>
              <a:t>A Global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94" y="1186577"/>
            <a:ext cx="6713277" cy="2648059"/>
          </a:xfrm>
        </p:spPr>
        <p:txBody>
          <a:bodyPr/>
          <a:lstStyle/>
          <a:p>
            <a:pPr marL="687388" indent="-227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 Bayh-Dole, university and researcher may retain title to inventions made using federal research dollars</a:t>
            </a:r>
          </a:p>
          <a:p>
            <a:pPr marL="687388" indent="-227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system incentivizes the transfer of technology to the private sector for job creation</a:t>
            </a:r>
          </a:p>
          <a:p>
            <a:pPr marL="687388" indent="-227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Net </a:t>
            </a:r>
            <a:r>
              <a:rPr lang="en-US" dirty="0"/>
              <a:t>licensing revenues to universities go back into more </a:t>
            </a:r>
            <a:r>
              <a:rPr lang="en-US" dirty="0" smtClean="0"/>
              <a:t>research, education</a:t>
            </a:r>
            <a:r>
              <a:rPr lang="en-US" dirty="0"/>
              <a:t>, </a:t>
            </a:r>
            <a:r>
              <a:rPr lang="en-US" dirty="0" smtClean="0"/>
              <a:t>or patenting </a:t>
            </a:r>
            <a:r>
              <a:rPr lang="en-US" dirty="0"/>
              <a:t>costs</a:t>
            </a:r>
          </a:p>
          <a:p>
            <a:pPr marL="687388" indent="-227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nitial economic development </a:t>
            </a:r>
            <a:r>
              <a:rPr lang="en-US" dirty="0"/>
              <a:t>usually happens </a:t>
            </a:r>
            <a:r>
              <a:rPr lang="en-US" dirty="0" smtClean="0"/>
              <a:t>locally – more </a:t>
            </a:r>
            <a:r>
              <a:rPr lang="en-US" dirty="0"/>
              <a:t>than </a:t>
            </a:r>
            <a:r>
              <a:rPr lang="en-US" dirty="0" smtClean="0"/>
              <a:t>70% </a:t>
            </a:r>
            <a:r>
              <a:rPr lang="en-US" dirty="0"/>
              <a:t>of </a:t>
            </a:r>
            <a:r>
              <a:rPr lang="en-US" dirty="0" smtClean="0"/>
              <a:t>start-ups </a:t>
            </a:r>
            <a:r>
              <a:rPr lang="en-US" dirty="0"/>
              <a:t>formed </a:t>
            </a:r>
            <a:r>
              <a:rPr lang="en-US" dirty="0" smtClean="0"/>
              <a:t>each year are located in same </a:t>
            </a:r>
            <a:r>
              <a:rPr lang="en-US" dirty="0"/>
              <a:t>state </a:t>
            </a:r>
            <a:r>
              <a:rPr lang="en-US" dirty="0" smtClean="0"/>
              <a:t>as research institution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Maximizing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67" y="1219684"/>
            <a:ext cx="6775231" cy="2661914"/>
          </a:xfrm>
        </p:spPr>
        <p:txBody>
          <a:bodyPr/>
          <a:lstStyle/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Is this product/invention patentable?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Is there a market for this invention?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Can we find a business interested in licensing, developing and commercializing this technology?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Can we start a new company?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Are there available dollars to help further develop the </a:t>
            </a:r>
            <a:r>
              <a:rPr lang="en-US" sz="2100" dirty="0" smtClean="0"/>
              <a:t>inventive </a:t>
            </a:r>
            <a:r>
              <a:rPr lang="en-US" sz="2100" dirty="0"/>
              <a:t>technology?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Moving Ideas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6" y="1028270"/>
            <a:ext cx="6917909" cy="3039234"/>
          </a:xfrm>
        </p:spPr>
        <p:txBody>
          <a:bodyPr/>
          <a:lstStyle/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Analyzing the marketplace</a:t>
            </a:r>
            <a:r>
              <a:rPr lang="en-US" dirty="0"/>
              <a:t>, </a:t>
            </a:r>
            <a:r>
              <a:rPr lang="en-US" dirty="0" smtClean="0"/>
              <a:t>developing </a:t>
            </a:r>
            <a:r>
              <a:rPr lang="en-US" dirty="0"/>
              <a:t>business plans, and </a:t>
            </a:r>
            <a:r>
              <a:rPr lang="en-US" dirty="0" smtClean="0"/>
              <a:t>understanding </a:t>
            </a:r>
            <a:r>
              <a:rPr lang="en-US" dirty="0"/>
              <a:t>patent/licensing </a:t>
            </a:r>
            <a:r>
              <a:rPr lang="en-US" dirty="0" smtClean="0"/>
              <a:t>issues</a:t>
            </a:r>
            <a:endParaRPr lang="en-US" dirty="0"/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Assisting with </a:t>
            </a:r>
            <a:r>
              <a:rPr lang="en-US" dirty="0"/>
              <a:t>patent application process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Seeking venture/angel </a:t>
            </a:r>
            <a:r>
              <a:rPr lang="en-US" dirty="0"/>
              <a:t>capital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Boosting start-ups through campus-based accelerators, </a:t>
            </a:r>
            <a:r>
              <a:rPr lang="en-US" dirty="0"/>
              <a:t>incubators and </a:t>
            </a:r>
            <a:r>
              <a:rPr lang="en-US" dirty="0"/>
              <a:t>proof-of-concept </a:t>
            </a:r>
            <a:r>
              <a:rPr lang="en-US" dirty="0" smtClean="0"/>
              <a:t>programs 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Matching researchers with companies </a:t>
            </a:r>
            <a:r>
              <a:rPr lang="en-US" dirty="0"/>
              <a:t>looking </a:t>
            </a:r>
            <a:r>
              <a:rPr lang="en-US" dirty="0" smtClean="0"/>
              <a:t>to license new technologies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Helping </a:t>
            </a:r>
            <a:r>
              <a:rPr lang="en-US" dirty="0"/>
              <a:t>faculty </a:t>
            </a:r>
            <a:r>
              <a:rPr lang="en-US" dirty="0" smtClean="0"/>
              <a:t>grow their </a:t>
            </a:r>
            <a:r>
              <a:rPr lang="en-US" dirty="0"/>
              <a:t>technology </a:t>
            </a:r>
            <a:r>
              <a:rPr lang="en-US" dirty="0"/>
              <a:t>pipeline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Transfer Offices Lend a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363" y="1231669"/>
            <a:ext cx="6857213" cy="2814314"/>
          </a:xfrm>
        </p:spPr>
        <p:txBody>
          <a:bodyPr/>
          <a:lstStyle/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Dedicated technology transfer and support team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Understanding the marketplace and the local regional economy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Establishing university–private sector relationships that may include additional research funding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Bridging the gap between invention and commercialization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 patents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Outstanding researchers doing outstanding research</a:t>
            </a:r>
          </a:p>
          <a:p>
            <a:pPr marL="460375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Long-term financial commitment</a:t>
            </a:r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Keys to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Driving the Innovation Economy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b="20988"/>
          <a:stretch/>
        </p:blipFill>
        <p:spPr>
          <a:xfrm>
            <a:off x="1196206" y="1024467"/>
            <a:ext cx="4222461" cy="3960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1883" y="1532891"/>
            <a:ext cx="30903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F7F7F"/>
                </a:solidFill>
                <a:latin typeface="Helvetica Neue" panose="020B0604020202020204" charset="0"/>
              </a:rPr>
              <a:t>4.3 million jobs supported</a:t>
            </a:r>
            <a:endParaRPr lang="en-US" sz="1800" dirty="0">
              <a:solidFill>
                <a:srgbClr val="7F7F7F"/>
              </a:solidFill>
              <a:latin typeface="Helvetica Neue" panose="020B060402020202020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F7F7F"/>
                </a:solidFill>
                <a:latin typeface="Helvetica Neue" panose="020B0604020202020204" charset="0"/>
              </a:rPr>
              <a:t>$1.3 trillion contributed to economy</a:t>
            </a:r>
            <a:endParaRPr lang="en-US" sz="1800" dirty="0">
              <a:solidFill>
                <a:srgbClr val="7F7F7F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Benefiting Society and the Economy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0149" y="1355091"/>
            <a:ext cx="34628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F7F7F"/>
                </a:solidFill>
                <a:latin typeface="Helvetica Neue" panose="020B0604020202020204" charset="0"/>
              </a:rPr>
              <a:t>1,080 start-ups formed</a:t>
            </a:r>
            <a:endParaRPr lang="en-US" sz="1800" dirty="0">
              <a:solidFill>
                <a:srgbClr val="7F7F7F"/>
              </a:solidFill>
              <a:latin typeface="Helvetica Neue" panose="020B060402020202020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F7F7F"/>
                </a:solidFill>
                <a:latin typeface="Helvetica Neue" panose="020B0604020202020204" charset="0"/>
              </a:rPr>
              <a:t>6,050 start-ups still operational at end of FY2017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F7F7F"/>
                </a:solidFill>
                <a:latin typeface="Helvetica Neue" panose="020B0604020202020204" charset="0"/>
              </a:rPr>
              <a:t>755 new products created</a:t>
            </a:r>
            <a:endParaRPr lang="en-US" sz="1800" dirty="0">
              <a:solidFill>
                <a:srgbClr val="7F7F7F"/>
              </a:solidFill>
              <a:latin typeface="Helvetica Neue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r="6030" b="25503"/>
          <a:stretch/>
        </p:blipFill>
        <p:spPr>
          <a:xfrm>
            <a:off x="728133" y="1057382"/>
            <a:ext cx="4224868" cy="40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454</Words>
  <Application>Microsoft Office PowerPoint</Application>
  <PresentationFormat>On-screen Show (16:9)</PresentationFormat>
  <Paragraphs>66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Merriweather Sans</vt:lpstr>
      <vt:lpstr>Helvetica Neue</vt:lpstr>
      <vt:lpstr>Arial</vt:lpstr>
      <vt:lpstr>Helvetica Neue Light</vt:lpstr>
      <vt:lpstr>Calibri</vt:lpstr>
      <vt:lpstr>Simple Light</vt:lpstr>
      <vt:lpstr>Office Theme</vt:lpstr>
      <vt:lpstr>PowerPoint Presentation</vt:lpstr>
      <vt:lpstr>AUTM is…</vt:lpstr>
      <vt:lpstr>A Global Community</vt:lpstr>
      <vt:lpstr>PowerPoint Presentation</vt:lpstr>
      <vt:lpstr>PowerPoint Presentation</vt:lpstr>
      <vt:lpstr>Tech Transfer Offices Lend a Hand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2018</dc:title>
  <dc:creator>Stark, Paul</dc:creator>
  <cp:lastModifiedBy>Stark, Paul</cp:lastModifiedBy>
  <cp:revision>12</cp:revision>
  <dcterms:modified xsi:type="dcterms:W3CDTF">2018-08-31T19:54:09Z</dcterms:modified>
</cp:coreProperties>
</file>